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9" r:id="rId1"/>
  </p:sldMasterIdLst>
  <p:notesMasterIdLst>
    <p:notesMasterId r:id="rId11"/>
  </p:notesMasterIdLst>
  <p:sldIdLst>
    <p:sldId id="372" r:id="rId2"/>
    <p:sldId id="373" r:id="rId3"/>
    <p:sldId id="374" r:id="rId4"/>
    <p:sldId id="375" r:id="rId5"/>
    <p:sldId id="376" r:id="rId6"/>
    <p:sldId id="377" r:id="rId7"/>
    <p:sldId id="378" r:id="rId8"/>
    <p:sldId id="379" r:id="rId9"/>
    <p:sldId id="380" r:id="rId10"/>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modifyVerifier cryptProviderType="rsaFull" cryptAlgorithmClass="hash" cryptAlgorithmType="typeAny" cryptAlgorithmSid="4" spinCount="100000" saltData="mmV7Q6VsA6s7UP5nWgkx9w==" hashData="ecSv0htWqZv6VgFRN+g0NonOoe4="/>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vi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p:scale>
          <a:sx n="90" d="100"/>
          <a:sy n="90" d="100"/>
        </p:scale>
        <p:origin x="-900" y="-546"/>
      </p:cViewPr>
      <p:guideLst>
        <p:guide orient="horz" pos="1620"/>
        <p:guide pos="2880"/>
      </p:guideLst>
    </p:cSldViewPr>
  </p:slideViewPr>
  <p:notesTextViewPr>
    <p:cViewPr>
      <p:scale>
        <a:sx n="1" d="1"/>
        <a:sy n="1" d="1"/>
      </p:scale>
      <p:origin x="0" y="0"/>
    </p:cViewPr>
  </p:notesTextViewPr>
  <p:sorterViewPr>
    <p:cViewPr>
      <p:scale>
        <a:sx n="86" d="100"/>
        <a:sy n="86" d="100"/>
      </p:scale>
      <p:origin x="0" y="-15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27T15:18:45.404" idx="1">
    <p:pos x="4096" y="3234"/>
    <p:text>In 1952, Florence attempted to swim the 26 miles between Catalina Island and the California coastline. As she began, she was flanked by small boats that watched for sharks and were prepared to help her if she got hurt or grew tired. After about 15 hours a thick fog set in. Florence began to doubt her ability, and she told her mother, who was in one of the boats, that she didn’t think she could make it. She swam for another hour before asking to be pulled out, unable to see the coastline due to the fog. As she sat in the boat, she found out she had stopped swimming just one mile away from her destination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13E2F-02E8-47FB-BCE9-24561639BE01}" type="datetimeFigureOut">
              <a:rPr lang="zh-TW" altLang="en-US" smtClean="0"/>
              <a:t>2015/9/16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F158E-7A41-4834-9E54-1F9AA2FF487E}" type="slidenum">
              <a:rPr lang="zh-TW" altLang="en-US" smtClean="0"/>
              <a:t>‹#›</a:t>
            </a:fld>
            <a:endParaRPr lang="zh-TW" altLang="en-US"/>
          </a:p>
        </p:txBody>
      </p:sp>
    </p:spTree>
    <p:extLst>
      <p:ext uri="{BB962C8B-B14F-4D97-AF65-F5344CB8AC3E}">
        <p14:creationId xmlns:p14="http://schemas.microsoft.com/office/powerpoint/2010/main" val="31875870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335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5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0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892969" y="863947"/>
            <a:ext cx="7358063" cy="1741289"/>
          </a:xfrm>
          <a:prstGeom prst="rect">
            <a:avLst/>
          </a:prstGeom>
        </p:spPr>
        <p:txBody>
          <a:bodyPr lIns="0" tIns="0" rIns="0" bIns="0" anchor="b"/>
          <a:lstStyle>
            <a:lvl1pPr defTabSz="366702">
              <a:defRPr sz="5000">
                <a:solidFill>
                  <a:srgbClr val="000000"/>
                </a:solidFill>
                <a:latin typeface="+mn-lt"/>
                <a:ea typeface="+mn-ea"/>
                <a:cs typeface="+mn-cs"/>
                <a:sym typeface="Helvetica Light"/>
              </a:defRPr>
            </a:lvl1pPr>
          </a:lstStyle>
          <a:p>
            <a:pPr lvl="0">
              <a:defRPr sz="1800"/>
            </a:pPr>
            <a:r>
              <a:rPr sz="5000"/>
              <a:t>Title Text</a:t>
            </a:r>
          </a:p>
        </p:txBody>
      </p:sp>
      <p:sp>
        <p:nvSpPr>
          <p:cNvPr id="7" name="Shape 7"/>
          <p:cNvSpPr>
            <a:spLocks noGrp="1"/>
          </p:cNvSpPr>
          <p:nvPr>
            <p:ph type="body" idx="1"/>
          </p:nvPr>
        </p:nvSpPr>
        <p:spPr>
          <a:xfrm>
            <a:off x="892969" y="2652117"/>
            <a:ext cx="7358063" cy="596057"/>
          </a:xfrm>
          <a:prstGeom prst="rect">
            <a:avLst/>
          </a:prstGeom>
        </p:spPr>
        <p:txBody>
          <a:bodyPr lIns="0" tIns="0" rIns="0" bIns="0"/>
          <a:lstStyle>
            <a:lvl1pPr marL="0" indent="0" algn="ctr" defTabSz="366702">
              <a:spcBef>
                <a:spcPts val="0"/>
              </a:spcBef>
              <a:buSzTx/>
              <a:buFontTx/>
              <a:buNone/>
              <a:defRPr sz="2000">
                <a:solidFill>
                  <a:srgbClr val="000000"/>
                </a:solidFill>
                <a:latin typeface="+mn-lt"/>
                <a:ea typeface="+mn-ea"/>
                <a:cs typeface="+mn-cs"/>
                <a:sym typeface="Helvetica Light"/>
              </a:defRPr>
            </a:lvl1pPr>
            <a:lvl2pPr marL="0" indent="143492" algn="ctr" defTabSz="366702">
              <a:spcBef>
                <a:spcPts val="0"/>
              </a:spcBef>
              <a:buSzTx/>
              <a:buFontTx/>
              <a:buNone/>
              <a:defRPr sz="2000">
                <a:solidFill>
                  <a:srgbClr val="000000"/>
                </a:solidFill>
                <a:latin typeface="+mn-lt"/>
                <a:ea typeface="+mn-ea"/>
                <a:cs typeface="+mn-cs"/>
                <a:sym typeface="Helvetica Light"/>
              </a:defRPr>
            </a:lvl2pPr>
            <a:lvl3pPr marL="0" indent="286984" algn="ctr" defTabSz="366702">
              <a:spcBef>
                <a:spcPts val="0"/>
              </a:spcBef>
              <a:buSzTx/>
              <a:buFontTx/>
              <a:buNone/>
              <a:defRPr sz="2000">
                <a:solidFill>
                  <a:srgbClr val="000000"/>
                </a:solidFill>
                <a:latin typeface="+mn-lt"/>
                <a:ea typeface="+mn-ea"/>
                <a:cs typeface="+mn-cs"/>
                <a:sym typeface="Helvetica Light"/>
              </a:defRPr>
            </a:lvl3pPr>
            <a:lvl4pPr marL="0" indent="430477" algn="ctr" defTabSz="366702">
              <a:spcBef>
                <a:spcPts val="0"/>
              </a:spcBef>
              <a:buSzTx/>
              <a:buFontTx/>
              <a:buNone/>
              <a:defRPr sz="2000">
                <a:solidFill>
                  <a:srgbClr val="000000"/>
                </a:solidFill>
                <a:latin typeface="+mn-lt"/>
                <a:ea typeface="+mn-ea"/>
                <a:cs typeface="+mn-cs"/>
                <a:sym typeface="Helvetica Light"/>
              </a:defRPr>
            </a:lvl4pPr>
            <a:lvl5pPr marL="0" indent="573969" algn="ctr" defTabSz="366702">
              <a:spcBef>
                <a:spcPts val="0"/>
              </a:spcBef>
              <a:buSzTx/>
              <a:buFontTx/>
              <a:buNone/>
              <a:defRPr sz="2000">
                <a:solidFill>
                  <a:srgbClr val="000000"/>
                </a:solidFill>
                <a:latin typeface="+mn-lt"/>
                <a:ea typeface="+mn-ea"/>
                <a:cs typeface="+mn-cs"/>
                <a:sym typeface="Helvetica Light"/>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val="36710400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4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71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5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3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50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9C2F6-9E67-4B30-ACF3-D53BEADAB1EC}" type="datetimeFigureOut">
              <a:rPr lang="en-US" smtClean="0">
                <a:solidFill>
                  <a:prstClr val="black">
                    <a:tint val="75000"/>
                  </a:prstClr>
                </a:solidFill>
              </a:rPr>
              <a:pPr/>
              <a:t>9/16/2015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640388-B87C-4A85-B6D4-BAD5C29290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6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929C2F6-9E67-4B30-ACF3-D53BEADAB1EC}" type="datetimeFigureOut">
              <a:rPr lang="en-US" smtClean="0">
                <a:solidFill>
                  <a:prstClr val="black">
                    <a:tint val="75000"/>
                  </a:prstClr>
                </a:solidFill>
              </a:rPr>
              <a:pPr defTabSz="914400"/>
              <a:t>9/16/2015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6640388-B87C-4A85-B6D4-BAD5C29290E2}" type="slidenum">
              <a:rPr lang="en-US" smtClean="0">
                <a:solidFill>
                  <a:prstClr val="black">
                    <a:tint val="75000"/>
                  </a:prstClr>
                </a:solidFill>
              </a:rPr>
              <a:pPr defTabSz="914400"/>
              <a:t>‹#›</a:t>
            </a:fld>
            <a:endParaRPr lang="en-US">
              <a:solidFill>
                <a:prstClr val="black">
                  <a:tint val="75000"/>
                </a:prstClr>
              </a:solidFill>
            </a:endParaRPr>
          </a:p>
        </p:txBody>
      </p:sp>
      <p:pic>
        <p:nvPicPr>
          <p:cNvPr id="9" name="Picture 8"/>
          <p:cNvPicPr>
            <a:picLocks noChangeAspect="1"/>
          </p:cNvPicPr>
          <p:nvPr userDrawn="1"/>
        </p:nvPicPr>
        <p:blipFill rotWithShape="1">
          <a:blip r:embed="rId14" cstate="print">
            <a:duotone>
              <a:schemeClr val="accent5">
                <a:shade val="45000"/>
                <a:satMod val="135000"/>
              </a:schemeClr>
              <a:prstClr val="white"/>
            </a:duotone>
            <a:extLst>
              <a:ext uri="{BEBA8EAE-BF5A-486C-A8C5-ECC9F3942E4B}">
                <a14:imgProps xmlns:a14="http://schemas.microsoft.com/office/drawing/2010/main">
                  <a14:imgLayer r:embed="rId15">
                    <a14:imgEffect>
                      <a14:backgroundRemoval t="55700" b="77000" l="0" r="100000">
                        <a14:foregroundMark x1="11500" y1="69100" x2="11500" y2="69100"/>
                        <a14:foregroundMark x1="11400" y1="68700" x2="11400" y2="68700"/>
                        <a14:foregroundMark x1="17200" y1="64000" x2="17200" y2="64000"/>
                        <a14:foregroundMark x1="17300" y1="62800" x2="17300" y2="62800"/>
                        <a14:foregroundMark x1="2900" y1="59300" x2="92500" y2="63500"/>
                        <a14:foregroundMark x1="85000" y1="67600" x2="98700" y2="70100"/>
                        <a14:foregroundMark x1="1200" y1="56900" x2="98600" y2="57700"/>
                      </a14:backgroundRemoval>
                    </a14:imgEffect>
                    <a14:imgEffect>
                      <a14:sharpenSoften amount="25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t="53634" b="23183"/>
          <a:stretch/>
        </p:blipFill>
        <p:spPr>
          <a:xfrm>
            <a:off x="9440" y="4552950"/>
            <a:ext cx="7915360" cy="590550"/>
          </a:xfrm>
          <a:prstGeom prst="rect">
            <a:avLst/>
          </a:prstGeom>
        </p:spPr>
      </p:pic>
      <p:pic>
        <p:nvPicPr>
          <p:cNvPr id="7" name="Picture 5"/>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12502" t="24756" r="12712" b="22527"/>
          <a:stretch/>
        </p:blipFill>
        <p:spPr bwMode="auto">
          <a:xfrm>
            <a:off x="7926502" y="4095750"/>
            <a:ext cx="1074180" cy="108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5986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3283438" y="2114550"/>
            <a:ext cx="5903842" cy="1261884"/>
          </a:xfrm>
          <a:prstGeom prst="rect">
            <a:avLst/>
          </a:prstGeom>
          <a:noFill/>
          <a:ln w="9525">
            <a:noFill/>
            <a:miter lim="800000"/>
            <a:headEnd/>
            <a:tailEnd/>
          </a:ln>
          <a:effectLst/>
        </p:spPr>
        <p:txBody>
          <a:bodyPr wrap="square">
            <a:spAutoFit/>
          </a:bodyPr>
          <a:lstStyle/>
          <a:p>
            <a:pPr algn="ctr" defTabSz="914400">
              <a:spcBef>
                <a:spcPts val="1200"/>
              </a:spcBef>
              <a:defRPr/>
            </a:pPr>
            <a:r>
              <a:rPr lang="zh-TW" altLang="en-US" sz="4400" dirty="0" smtClean="0">
                <a:solidFill>
                  <a:srgbClr val="002060"/>
                </a:solidFill>
                <a:latin typeface="Calibri"/>
                <a:ea typeface="Heiti TC Light"/>
                <a:cs typeface="Calibri"/>
              </a:rPr>
              <a:t>顧</a:t>
            </a:r>
            <a:r>
              <a:rPr lang="zh-TW" altLang="en-US" sz="4400" dirty="0">
                <a:solidFill>
                  <a:srgbClr val="002060"/>
                </a:solidFill>
                <a:latin typeface="Calibri"/>
                <a:ea typeface="Heiti TC Light"/>
                <a:cs typeface="Calibri"/>
              </a:rPr>
              <a:t>問經理級</a:t>
            </a:r>
            <a:r>
              <a:rPr lang="en-US" altLang="zh-TW" sz="4400" dirty="0">
                <a:solidFill>
                  <a:srgbClr val="002060"/>
                </a:solidFill>
                <a:latin typeface="Calibri"/>
                <a:ea typeface="Heiti TC Light"/>
                <a:cs typeface="Calibri"/>
              </a:rPr>
              <a:t/>
            </a:r>
            <a:br>
              <a:rPr lang="en-US" altLang="zh-TW" sz="4400" dirty="0">
                <a:solidFill>
                  <a:srgbClr val="002060"/>
                </a:solidFill>
                <a:latin typeface="Calibri"/>
                <a:ea typeface="Heiti TC Light"/>
                <a:cs typeface="Calibri"/>
              </a:rPr>
            </a:br>
            <a:r>
              <a:rPr lang="en-US" altLang="zh-TW" sz="3200" dirty="0" smtClean="0">
                <a:solidFill>
                  <a:srgbClr val="002060"/>
                </a:solidFill>
                <a:latin typeface="Calibri"/>
                <a:ea typeface="Heiti TC Light"/>
                <a:cs typeface="Calibri"/>
              </a:rPr>
              <a:t>Supervising Coordinator</a:t>
            </a:r>
            <a:endParaRPr lang="en-US" sz="3200" b="1" dirty="0">
              <a:solidFill>
                <a:srgbClr val="002060"/>
              </a:solidFill>
              <a:latin typeface="Calibri"/>
              <a:ea typeface="Heiti TC Light"/>
              <a:cs typeface="Calibri"/>
            </a:endParaRPr>
          </a:p>
        </p:txBody>
      </p:sp>
      <p:sp>
        <p:nvSpPr>
          <p:cNvPr id="8" name="Text Box 6"/>
          <p:cNvSpPr txBox="1">
            <a:spLocks noChangeArrowheads="1"/>
          </p:cNvSpPr>
          <p:nvPr/>
        </p:nvSpPr>
        <p:spPr bwMode="auto">
          <a:xfrm>
            <a:off x="3487108" y="3464064"/>
            <a:ext cx="5496502" cy="741229"/>
          </a:xfrm>
          <a:prstGeom prst="rect">
            <a:avLst/>
          </a:prstGeom>
          <a:noFill/>
          <a:ln w="9525">
            <a:noFill/>
            <a:miter lim="800000"/>
            <a:headEnd/>
            <a:tailEnd/>
          </a:ln>
          <a:effectLst/>
        </p:spPr>
        <p:txBody>
          <a:bodyPr wrap="square">
            <a:spAutoFit/>
          </a:bodyPr>
          <a:lstStyle/>
          <a:p>
            <a:pPr algn="ctr" defTabSz="914400">
              <a:lnSpc>
                <a:spcPts val="1800"/>
              </a:lnSpc>
              <a:spcBef>
                <a:spcPts val="1200"/>
              </a:spcBef>
              <a:defRPr/>
            </a:pPr>
            <a:r>
              <a:rPr lang="zh-TW" altLang="en-US" sz="2800" dirty="0">
                <a:solidFill>
                  <a:srgbClr val="002060"/>
                </a:solidFill>
                <a:latin typeface="Calibri"/>
                <a:ea typeface="Heiti TC Light"/>
                <a:cs typeface="Calibri"/>
              </a:rPr>
              <a:t>四個佣金週期共賺取</a:t>
            </a:r>
            <a:r>
              <a:rPr lang="en-US" altLang="en-US" sz="2800" dirty="0" smtClean="0">
                <a:solidFill>
                  <a:srgbClr val="002060"/>
                </a:solidFill>
                <a:latin typeface="Calibri"/>
                <a:ea typeface="Heiti TC Light"/>
                <a:cs typeface="Calibri"/>
              </a:rPr>
              <a:t>HK$57,500*</a:t>
            </a:r>
            <a:endParaRPr lang="en-US" altLang="en-US" sz="2800" dirty="0">
              <a:solidFill>
                <a:srgbClr val="002060"/>
              </a:solidFill>
              <a:latin typeface="Calibri"/>
              <a:ea typeface="Heiti TC Light"/>
              <a:cs typeface="Calibri"/>
            </a:endParaRPr>
          </a:p>
          <a:p>
            <a:pPr algn="ctr" defTabSz="914400">
              <a:lnSpc>
                <a:spcPts val="1800"/>
              </a:lnSpc>
              <a:spcBef>
                <a:spcPts val="1200"/>
              </a:spcBef>
              <a:defRPr/>
            </a:pPr>
            <a:r>
              <a:rPr lang="en-US" sz="2800" b="1" dirty="0" smtClean="0">
                <a:solidFill>
                  <a:srgbClr val="002060"/>
                </a:solidFill>
                <a:latin typeface="Calibri"/>
                <a:ea typeface="Heiti TC Light"/>
                <a:cs typeface="Calibri"/>
              </a:rPr>
              <a:t>HK$57,500 </a:t>
            </a:r>
            <a:r>
              <a:rPr lang="en-US" sz="2800" b="1" dirty="0">
                <a:solidFill>
                  <a:srgbClr val="002060"/>
                </a:solidFill>
                <a:latin typeface="Calibri"/>
                <a:ea typeface="Heiti TC Light"/>
                <a:cs typeface="Calibri"/>
              </a:rPr>
              <a:t>in 4 Commission weeks</a:t>
            </a:r>
          </a:p>
        </p:txBody>
      </p:sp>
      <p:sp>
        <p:nvSpPr>
          <p:cNvPr id="11" name="Title 1"/>
          <p:cNvSpPr>
            <a:spLocks noGrp="1"/>
          </p:cNvSpPr>
          <p:nvPr>
            <p:ph type="title"/>
          </p:nvPr>
        </p:nvSpPr>
        <p:spPr>
          <a:xfrm>
            <a:off x="457200" y="-19050"/>
            <a:ext cx="8229600" cy="857250"/>
          </a:xfrm>
        </p:spPr>
        <p:txBody>
          <a:bodyPr/>
          <a:lstStyle/>
          <a:p>
            <a:r>
              <a:rPr lang="zh-TW" altLang="en-US" sz="3600" b="1" dirty="0" smtClean="0">
                <a:solidFill>
                  <a:srgbClr val="0099CC"/>
                </a:solidFill>
                <a:latin typeface="Calibri"/>
                <a:ea typeface="Heiti TC Light"/>
                <a:cs typeface="Calibri"/>
              </a:rPr>
              <a:t>目</a:t>
            </a:r>
            <a:r>
              <a:rPr lang="zh-TW" altLang="en-US" sz="3600" b="1" dirty="0">
                <a:solidFill>
                  <a:srgbClr val="0099CC"/>
                </a:solidFill>
                <a:latin typeface="Calibri"/>
                <a:ea typeface="Heiti TC Light"/>
                <a:cs typeface="Calibri"/>
              </a:rPr>
              <a:t>標設</a:t>
            </a:r>
            <a:r>
              <a:rPr lang="zh-TW" altLang="en-US" sz="3600" b="1" dirty="0" smtClean="0">
                <a:solidFill>
                  <a:srgbClr val="0099CC"/>
                </a:solidFill>
                <a:latin typeface="Calibri"/>
                <a:ea typeface="Heiti TC Light"/>
                <a:cs typeface="Calibri"/>
              </a:rPr>
              <a:t>定</a:t>
            </a:r>
            <a:r>
              <a:rPr lang="en-US" altLang="zh-TW" b="1" dirty="0" smtClean="0">
                <a:solidFill>
                  <a:srgbClr val="0099CC"/>
                </a:solidFill>
                <a:latin typeface="Calibri"/>
                <a:ea typeface="Heiti TC Light"/>
                <a:cs typeface="Calibri"/>
              </a:rPr>
              <a:t/>
            </a:r>
            <a:br>
              <a:rPr lang="en-US" altLang="zh-TW" b="1" dirty="0" smtClean="0">
                <a:solidFill>
                  <a:srgbClr val="0099CC"/>
                </a:solidFill>
                <a:latin typeface="Calibri"/>
                <a:ea typeface="Heiti TC Light"/>
                <a:cs typeface="Calibri"/>
              </a:rPr>
            </a:br>
            <a:r>
              <a:rPr lang="en-US" altLang="zh-TW" sz="2200" b="1" dirty="0" smtClean="0">
                <a:solidFill>
                  <a:srgbClr val="0099CC"/>
                </a:solidFill>
                <a:latin typeface="Calibri"/>
                <a:ea typeface="Heiti TC Light"/>
                <a:cs typeface="Calibri"/>
              </a:rPr>
              <a:t>Goal </a:t>
            </a:r>
            <a:r>
              <a:rPr lang="en-US" altLang="zh-TW" sz="2200" b="1" dirty="0">
                <a:solidFill>
                  <a:srgbClr val="0099CC"/>
                </a:solidFill>
                <a:latin typeface="Calibri"/>
                <a:ea typeface="Heiti TC Light"/>
                <a:cs typeface="Calibri"/>
              </a:rPr>
              <a:t>Setting</a:t>
            </a:r>
            <a:endParaRPr lang="en-US" sz="2200" b="1" dirty="0">
              <a:solidFill>
                <a:srgbClr val="0099CC"/>
              </a:solidFill>
              <a:latin typeface="Calibri"/>
              <a:ea typeface="Heiti TC Light"/>
              <a:cs typeface="Calibri"/>
            </a:endParaRPr>
          </a:p>
        </p:txBody>
      </p:sp>
      <p:sp>
        <p:nvSpPr>
          <p:cNvPr id="12" name="Text Box 6"/>
          <p:cNvSpPr txBox="1">
            <a:spLocks noChangeArrowheads="1"/>
          </p:cNvSpPr>
          <p:nvPr/>
        </p:nvSpPr>
        <p:spPr bwMode="auto">
          <a:xfrm>
            <a:off x="3048001" y="1287986"/>
            <a:ext cx="6374719" cy="830997"/>
          </a:xfrm>
          <a:prstGeom prst="rect">
            <a:avLst/>
          </a:prstGeom>
          <a:noFill/>
          <a:ln w="9525">
            <a:noFill/>
            <a:miter lim="800000"/>
            <a:headEnd/>
            <a:tailEnd/>
          </a:ln>
          <a:effectLst/>
        </p:spPr>
        <p:txBody>
          <a:bodyPr wrap="square">
            <a:spAutoFit/>
          </a:bodyPr>
          <a:lstStyle/>
          <a:p>
            <a:pPr algn="ctr" defTabSz="914400">
              <a:spcBef>
                <a:spcPct val="50000"/>
              </a:spcBef>
              <a:defRPr/>
            </a:pPr>
            <a:r>
              <a:rPr lang="en-US" sz="4800" b="1" dirty="0">
                <a:solidFill>
                  <a:srgbClr val="33CCFF"/>
                </a:solidFill>
                <a:latin typeface="Calibri"/>
                <a:ea typeface="Heiti TC Light"/>
                <a:cs typeface="Calibri"/>
              </a:rPr>
              <a:t>Calvin Chiang</a:t>
            </a:r>
          </a:p>
        </p:txBody>
      </p:sp>
      <p:pic>
        <p:nvPicPr>
          <p:cNvPr id="10" name="pasted-image.tif"/>
          <p:cNvPicPr/>
          <p:nvPr/>
        </p:nvPicPr>
        <p:blipFill>
          <a:blip r:embed="rId2" cstate="print">
            <a:extLst/>
          </a:blip>
          <a:stretch>
            <a:fillRect/>
          </a:stretch>
        </p:blipFill>
        <p:spPr>
          <a:xfrm>
            <a:off x="286058" y="819150"/>
            <a:ext cx="2685742"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56075" y="4171950"/>
            <a:ext cx="7467600" cy="707886"/>
          </a:xfrm>
          <a:prstGeom prst="rect">
            <a:avLst/>
          </a:prstGeom>
          <a:noFill/>
        </p:spPr>
        <p:txBody>
          <a:bodyPr wrap="square" rtlCol="0">
            <a:spAutoFit/>
          </a:bodyPr>
          <a:lstStyle/>
          <a:p>
            <a:pPr defTabSz="914400"/>
            <a:r>
              <a:rPr lang="en-US" altLang="zh-TW" sz="800" dirty="0" smtClean="0">
                <a:solidFill>
                  <a:srgbClr val="002060"/>
                </a:solidFill>
                <a:latin typeface="Calibri"/>
                <a:ea typeface="Heiti TC Light"/>
                <a:cs typeface="Calibri"/>
              </a:rPr>
              <a:t>*</a:t>
            </a:r>
            <a:r>
              <a:rPr lang="zh-TW" altLang="en-US" sz="800" dirty="0" smtClean="0">
                <a:solidFill>
                  <a:srgbClr val="002060"/>
                </a:solidFill>
                <a:latin typeface="Calibri"/>
                <a:ea typeface="Heiti TC Light"/>
                <a:cs typeface="Calibri"/>
              </a:rPr>
              <a:t>本</a:t>
            </a:r>
            <a:r>
              <a:rPr lang="zh-TW" altLang="en-US" sz="800" dirty="0">
                <a:solidFill>
                  <a:srgbClr val="002060"/>
                </a:solidFill>
                <a:latin typeface="Calibri"/>
                <a:ea typeface="Heiti TC Light"/>
                <a:cs typeface="Calibri"/>
              </a:rPr>
              <a:t>簡報中提到的收入等級純屬舉例說明，無意代表美安香</a:t>
            </a:r>
            <a:r>
              <a:rPr lang="zh-TW" altLang="en-US" sz="800" dirty="0" smtClean="0">
                <a:solidFill>
                  <a:srgbClr val="002060"/>
                </a:solidFill>
                <a:latin typeface="Calibri"/>
                <a:ea typeface="Heiti TC Light"/>
                <a:cs typeface="Calibri"/>
              </a:rPr>
              <a:t>港超連鎖™店主的</a:t>
            </a:r>
            <a:r>
              <a:rPr lang="zh-TW" altLang="en-US" sz="800" dirty="0">
                <a:solidFill>
                  <a:srgbClr val="002060"/>
                </a:solidFill>
                <a:latin typeface="Calibri"/>
                <a:ea typeface="Heiti TC Light"/>
                <a:cs typeface="Calibri"/>
              </a:rPr>
              <a:t>一般收入，也無意表示任何超連</a:t>
            </a:r>
            <a:r>
              <a:rPr lang="zh-TW" altLang="en-US" sz="800" dirty="0" smtClean="0">
                <a:solidFill>
                  <a:srgbClr val="002060"/>
                </a:solidFill>
                <a:latin typeface="Calibri"/>
                <a:ea typeface="Heiti TC Light"/>
                <a:cs typeface="Calibri"/>
              </a:rPr>
              <a:t>鎖™店</a:t>
            </a:r>
            <a:r>
              <a:rPr lang="zh-TW" altLang="en-US" sz="800" dirty="0">
                <a:solidFill>
                  <a:srgbClr val="002060"/>
                </a:solidFill>
                <a:latin typeface="Calibri"/>
                <a:ea typeface="Heiti TC Light"/>
                <a:cs typeface="Calibri"/>
              </a:rPr>
              <a:t>主皆可賺取同等收入。美安香港超連</a:t>
            </a:r>
            <a:r>
              <a:rPr lang="zh-TW" altLang="en-US" sz="800" dirty="0" smtClean="0">
                <a:solidFill>
                  <a:srgbClr val="002060"/>
                </a:solidFill>
                <a:latin typeface="Calibri"/>
                <a:ea typeface="Heiti TC Light"/>
                <a:cs typeface="Calibri"/>
              </a:rPr>
              <a:t>鎖™店</a:t>
            </a:r>
            <a:r>
              <a:rPr lang="zh-TW" altLang="en-US" sz="800" dirty="0">
                <a:solidFill>
                  <a:srgbClr val="002060"/>
                </a:solidFill>
                <a:latin typeface="Calibri"/>
                <a:ea typeface="Heiti TC Light"/>
                <a:cs typeface="Calibri"/>
              </a:rPr>
              <a:t>主的成功與否，取決於其在發展事業時的努力、才能與投入程度。</a:t>
            </a:r>
            <a:r>
              <a:rPr lang="en-US" sz="800" b="1" dirty="0">
                <a:solidFill>
                  <a:srgbClr val="002060"/>
                </a:solidFill>
                <a:latin typeface="Calibri"/>
                <a:ea typeface="Heiti TC Light"/>
                <a:cs typeface="Calibri"/>
              </a:rPr>
              <a:t>The income levels mentioned in the following presentation are for illustration purposes only. They are not intended to represent the income of a typical Market Hong Kong </a:t>
            </a:r>
            <a:r>
              <a:rPr lang="en-US" altLang="zh-TW" sz="800" b="1" dirty="0" err="1" smtClean="0">
                <a:solidFill>
                  <a:srgbClr val="002060"/>
                </a:solidFill>
                <a:latin typeface="Calibri"/>
                <a:ea typeface="Heiti TC Light"/>
                <a:cs typeface="Calibri"/>
              </a:rPr>
              <a:t>UnFranchise</a:t>
            </a:r>
            <a:r>
              <a:rPr lang="en-US" altLang="zh-TW" sz="800" b="1" dirty="0" smtClean="0">
                <a:solidFill>
                  <a:srgbClr val="002060"/>
                </a:solidFill>
                <a:latin typeface="Calibri"/>
                <a:ea typeface="Heiti TC Light"/>
                <a:cs typeface="Calibri"/>
              </a:rPr>
              <a:t> ™Owner</a:t>
            </a:r>
            <a:r>
              <a:rPr lang="en-US" sz="800" b="1" dirty="0" smtClean="0">
                <a:solidFill>
                  <a:srgbClr val="002060"/>
                </a:solidFill>
                <a:latin typeface="Calibri"/>
                <a:ea typeface="Heiti TC Light"/>
                <a:cs typeface="Calibri"/>
              </a:rPr>
              <a:t>, </a:t>
            </a:r>
            <a:r>
              <a:rPr lang="en-US" sz="800" b="1" dirty="0">
                <a:solidFill>
                  <a:srgbClr val="002060"/>
                </a:solidFill>
                <a:latin typeface="Calibri"/>
                <a:ea typeface="Heiti TC Light"/>
                <a:cs typeface="Calibri"/>
              </a:rPr>
              <a:t>nor </a:t>
            </a:r>
            <a:r>
              <a:rPr lang="en-US" sz="800" b="1" dirty="0" smtClean="0">
                <a:solidFill>
                  <a:srgbClr val="002060"/>
                </a:solidFill>
                <a:latin typeface="Calibri"/>
                <a:ea typeface="Heiti TC Light"/>
                <a:cs typeface="Calibri"/>
              </a:rPr>
              <a:t>are </a:t>
            </a:r>
            <a:r>
              <a:rPr lang="en-US" sz="800" b="1" dirty="0">
                <a:solidFill>
                  <a:srgbClr val="002060"/>
                </a:solidFill>
                <a:latin typeface="Calibri"/>
                <a:ea typeface="Heiti TC Light"/>
                <a:cs typeface="Calibri"/>
              </a:rPr>
              <a:t>they intended to represent that any given Independent </a:t>
            </a:r>
            <a:r>
              <a:rPr lang="en-US" altLang="zh-TW" sz="800" b="1" dirty="0" err="1" smtClean="0">
                <a:solidFill>
                  <a:srgbClr val="002060"/>
                </a:solidFill>
                <a:latin typeface="Calibri"/>
                <a:ea typeface="Heiti TC Light"/>
                <a:cs typeface="Calibri"/>
              </a:rPr>
              <a:t>UnFranchise</a:t>
            </a:r>
            <a:r>
              <a:rPr lang="en-US" altLang="zh-TW" sz="800" b="1" dirty="0">
                <a:solidFill>
                  <a:srgbClr val="002060"/>
                </a:solidFill>
                <a:latin typeface="Calibri"/>
                <a:ea typeface="Heiti TC Light"/>
                <a:cs typeface="Calibri"/>
              </a:rPr>
              <a:t> ™</a:t>
            </a:r>
            <a:r>
              <a:rPr lang="en-US" altLang="zh-TW" sz="800" b="1" dirty="0" smtClean="0">
                <a:solidFill>
                  <a:srgbClr val="002060"/>
                </a:solidFill>
                <a:latin typeface="Calibri"/>
                <a:ea typeface="Heiti TC Light"/>
                <a:cs typeface="Calibri"/>
              </a:rPr>
              <a:t> </a:t>
            </a:r>
            <a:r>
              <a:rPr lang="en-US" altLang="zh-TW" sz="800" b="1" dirty="0">
                <a:solidFill>
                  <a:srgbClr val="002060"/>
                </a:solidFill>
                <a:latin typeface="Calibri"/>
                <a:ea typeface="Heiti TC Light"/>
                <a:cs typeface="Calibri"/>
              </a:rPr>
              <a:t>Owner</a:t>
            </a:r>
            <a:r>
              <a:rPr lang="en-US" sz="800" b="1" dirty="0" smtClean="0">
                <a:solidFill>
                  <a:srgbClr val="002060"/>
                </a:solidFill>
                <a:latin typeface="Calibri"/>
                <a:ea typeface="Heiti TC Light"/>
                <a:cs typeface="Calibri"/>
              </a:rPr>
              <a:t> </a:t>
            </a:r>
            <a:r>
              <a:rPr lang="en-US" sz="800" b="1" dirty="0">
                <a:solidFill>
                  <a:srgbClr val="002060"/>
                </a:solidFill>
                <a:latin typeface="Calibri"/>
                <a:ea typeface="Heiti TC Light"/>
                <a:cs typeface="Calibri"/>
              </a:rPr>
              <a:t>will earn income in that amount. The success of any Market Hong Kong Independent </a:t>
            </a:r>
            <a:r>
              <a:rPr lang="en-US" altLang="zh-TW" sz="800" b="1" dirty="0" err="1" smtClean="0">
                <a:solidFill>
                  <a:srgbClr val="002060"/>
                </a:solidFill>
                <a:latin typeface="Calibri"/>
                <a:ea typeface="Heiti TC Light"/>
                <a:cs typeface="Calibri"/>
              </a:rPr>
              <a:t>UnFranchise</a:t>
            </a:r>
            <a:r>
              <a:rPr lang="en-US" altLang="zh-TW" sz="800" b="1" dirty="0">
                <a:solidFill>
                  <a:srgbClr val="002060"/>
                </a:solidFill>
                <a:latin typeface="Calibri"/>
                <a:ea typeface="Heiti TC Light"/>
                <a:cs typeface="Calibri"/>
              </a:rPr>
              <a:t> ™</a:t>
            </a:r>
            <a:r>
              <a:rPr lang="en-US" altLang="zh-TW" sz="800" b="1" dirty="0" smtClean="0">
                <a:solidFill>
                  <a:srgbClr val="002060"/>
                </a:solidFill>
                <a:latin typeface="Calibri"/>
                <a:ea typeface="Heiti TC Light"/>
                <a:cs typeface="Calibri"/>
              </a:rPr>
              <a:t> </a:t>
            </a:r>
            <a:r>
              <a:rPr lang="en-US" altLang="zh-TW" sz="800" b="1" dirty="0">
                <a:solidFill>
                  <a:srgbClr val="002060"/>
                </a:solidFill>
                <a:latin typeface="Calibri"/>
                <a:ea typeface="Heiti TC Light"/>
                <a:cs typeface="Calibri"/>
              </a:rPr>
              <a:t>Owner</a:t>
            </a:r>
            <a:r>
              <a:rPr lang="en-US" sz="800" b="1" dirty="0" smtClean="0">
                <a:solidFill>
                  <a:srgbClr val="002060"/>
                </a:solidFill>
                <a:latin typeface="Calibri"/>
                <a:ea typeface="Heiti TC Light"/>
                <a:cs typeface="Calibri"/>
              </a:rPr>
              <a:t> </a:t>
            </a:r>
            <a:r>
              <a:rPr lang="en-US" sz="800" b="1" dirty="0">
                <a:solidFill>
                  <a:srgbClr val="002060"/>
                </a:solidFill>
                <a:latin typeface="Calibri"/>
                <a:ea typeface="Heiti TC Light"/>
                <a:cs typeface="Calibri"/>
              </a:rPr>
              <a:t>will depend upon the amount of hard work, talent, and dedication which he or she devotes to building his or her Market Hong Kong Business.</a:t>
            </a:r>
            <a:endParaRPr lang="en-US" sz="800" dirty="0">
              <a:solidFill>
                <a:srgbClr val="002060"/>
              </a:solidFill>
              <a:latin typeface="Calibri"/>
              <a:ea typeface="Heiti TC Light"/>
              <a:cs typeface="Calibri"/>
            </a:endParaRPr>
          </a:p>
        </p:txBody>
      </p:sp>
    </p:spTree>
    <p:extLst>
      <p:ext uri="{BB962C8B-B14F-4D97-AF65-F5344CB8AC3E}">
        <p14:creationId xmlns:p14="http://schemas.microsoft.com/office/powerpoint/2010/main" val="14870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nvSpPr>
        <p:spPr>
          <a:xfrm>
            <a:off x="3657600" y="361950"/>
            <a:ext cx="4773882" cy="20774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212581" indent="-212581" defTabSz="286984">
              <a:buSzPct val="75000"/>
              <a:buFontTx/>
              <a:buChar char="•"/>
              <a:defRPr sz="1800"/>
            </a:pPr>
            <a:r>
              <a:rPr sz="1500" dirty="0">
                <a:solidFill>
                  <a:srgbClr val="002060"/>
                </a:solidFill>
                <a:latin typeface="Calibri"/>
                <a:ea typeface="Heiti TC Light"/>
                <a:cs typeface="Calibri"/>
                <a:sym typeface="Times"/>
              </a:rPr>
              <a:t>擁有18年資訊科技產業經驗</a:t>
            </a:r>
          </a:p>
          <a:p>
            <a:pPr marL="212581" indent="-212581" defTabSz="286984">
              <a:buSzPct val="75000"/>
              <a:buFontTx/>
              <a:buChar char="•"/>
              <a:defRPr sz="1800"/>
            </a:pPr>
            <a:r>
              <a:rPr sz="1500" dirty="0">
                <a:solidFill>
                  <a:srgbClr val="002060"/>
                </a:solidFill>
                <a:latin typeface="Calibri"/>
                <a:ea typeface="Heiti TC Light"/>
                <a:cs typeface="Calibri"/>
                <a:sym typeface="Times"/>
              </a:rPr>
              <a:t>曾經服務財富500強跨國企業多年，專門負責業務分析及提供咨詢服務</a:t>
            </a:r>
          </a:p>
          <a:p>
            <a:pPr marL="212581" indent="-212581" defTabSz="286984">
              <a:buSzPct val="75000"/>
              <a:buFontTx/>
              <a:buChar char="•"/>
              <a:defRPr sz="1800"/>
            </a:pPr>
            <a:r>
              <a:rPr sz="1500" dirty="0">
                <a:solidFill>
                  <a:srgbClr val="002060"/>
                </a:solidFill>
                <a:latin typeface="Calibri"/>
                <a:ea typeface="Heiti TC Light"/>
                <a:cs typeface="Calibri"/>
                <a:sym typeface="Times"/>
              </a:rPr>
              <a:t>2000</a:t>
            </a:r>
            <a:r>
              <a:rPr sz="1500" dirty="0" smtClean="0">
                <a:solidFill>
                  <a:srgbClr val="002060"/>
                </a:solidFill>
                <a:latin typeface="Calibri"/>
                <a:ea typeface="Heiti TC Light"/>
                <a:cs typeface="Calibri"/>
                <a:sym typeface="Times"/>
              </a:rPr>
              <a:t>年已經參與實施亞太區網上交易及財務供應鏈平台</a:t>
            </a:r>
            <a:endParaRPr sz="1500" dirty="0">
              <a:solidFill>
                <a:srgbClr val="002060"/>
              </a:solidFill>
              <a:latin typeface="Calibri"/>
              <a:ea typeface="Heiti TC Light"/>
              <a:cs typeface="Calibri"/>
              <a:sym typeface="Times"/>
            </a:endParaRPr>
          </a:p>
          <a:p>
            <a:pPr marL="212581" indent="-212581" defTabSz="286984">
              <a:buSzPct val="75000"/>
              <a:buFontTx/>
              <a:buChar char="•"/>
              <a:defRPr sz="1800"/>
            </a:pPr>
            <a:r>
              <a:rPr sz="1500" dirty="0" err="1" smtClean="0">
                <a:solidFill>
                  <a:srgbClr val="002060"/>
                </a:solidFill>
                <a:latin typeface="Calibri"/>
                <a:ea typeface="Heiti TC Light"/>
                <a:cs typeface="Calibri"/>
                <a:sym typeface="Times"/>
              </a:rPr>
              <a:t>在美安特別專注於教導有興趣以網路中心發展事業的超連鎖</a:t>
            </a:r>
            <a:r>
              <a:rPr lang="en-US" sz="1500" dirty="0" err="1" smtClean="0">
                <a:solidFill>
                  <a:srgbClr val="002060"/>
                </a:solidFill>
                <a:latin typeface="Calibri"/>
                <a:ea typeface="Heiti TC Light"/>
                <a:cs typeface="Calibri"/>
                <a:sym typeface="Times"/>
              </a:rPr>
              <a:t>™</a:t>
            </a:r>
            <a:r>
              <a:rPr sz="1500" dirty="0" err="1" smtClean="0">
                <a:solidFill>
                  <a:srgbClr val="002060"/>
                </a:solidFill>
                <a:latin typeface="Calibri"/>
                <a:ea typeface="Heiti TC Light"/>
                <a:cs typeface="Calibri"/>
                <a:sym typeface="Times"/>
              </a:rPr>
              <a:t>店主</a:t>
            </a:r>
            <a:endParaRPr sz="1500" dirty="0">
              <a:solidFill>
                <a:srgbClr val="002060"/>
              </a:solidFill>
              <a:latin typeface="Calibri"/>
              <a:ea typeface="Heiti TC Light"/>
              <a:cs typeface="Calibri"/>
              <a:sym typeface="Times"/>
            </a:endParaRPr>
          </a:p>
          <a:p>
            <a:pPr marL="212581" indent="-212581" defTabSz="286984">
              <a:buSzPct val="75000"/>
              <a:buFontTx/>
              <a:buChar char="•"/>
              <a:defRPr sz="1800"/>
            </a:pPr>
            <a:r>
              <a:rPr sz="1500" dirty="0">
                <a:solidFill>
                  <a:srgbClr val="002060"/>
                </a:solidFill>
                <a:latin typeface="Calibri"/>
                <a:ea typeface="Heiti TC Light"/>
                <a:cs typeface="Calibri"/>
                <a:sym typeface="Times"/>
              </a:rPr>
              <a:t>UBP </a:t>
            </a:r>
            <a:r>
              <a:rPr sz="1500" dirty="0" err="1">
                <a:solidFill>
                  <a:srgbClr val="002060"/>
                </a:solidFill>
                <a:latin typeface="Calibri"/>
                <a:ea typeface="Heiti TC Light"/>
                <a:cs typeface="Calibri"/>
                <a:sym typeface="Times"/>
              </a:rPr>
              <a:t>協調員</a:t>
            </a:r>
            <a:endParaRPr sz="1500" dirty="0">
              <a:solidFill>
                <a:srgbClr val="002060"/>
              </a:solidFill>
              <a:latin typeface="Calibri"/>
              <a:ea typeface="Heiti TC Light"/>
              <a:cs typeface="Calibri"/>
              <a:sym typeface="Times"/>
            </a:endParaRPr>
          </a:p>
          <a:p>
            <a:pPr marL="212581" indent="-212581" defTabSz="286984">
              <a:buSzPct val="75000"/>
              <a:buFontTx/>
              <a:buChar char="•"/>
              <a:defRPr sz="1800"/>
            </a:pPr>
            <a:r>
              <a:rPr lang="zh-TW" altLang="en-US" sz="1500" dirty="0" smtClean="0">
                <a:solidFill>
                  <a:srgbClr val="002060"/>
                </a:solidFill>
                <a:latin typeface="Calibri"/>
                <a:ea typeface="Heiti TC Light"/>
                <a:cs typeface="Calibri"/>
                <a:sym typeface="Times"/>
              </a:rPr>
              <a:t>網路中心授證訓練員</a:t>
            </a:r>
            <a:endParaRPr sz="1500" dirty="0">
              <a:solidFill>
                <a:srgbClr val="002060"/>
              </a:solidFill>
              <a:latin typeface="Calibri"/>
              <a:ea typeface="Heiti TC Light"/>
              <a:cs typeface="Calibri"/>
              <a:sym typeface="Times"/>
            </a:endParaRPr>
          </a:p>
        </p:txBody>
      </p:sp>
      <p:sp>
        <p:nvSpPr>
          <p:cNvPr id="46" name="Shape 46"/>
          <p:cNvSpPr/>
          <p:nvPr/>
        </p:nvSpPr>
        <p:spPr>
          <a:xfrm>
            <a:off x="4302883" y="2437447"/>
            <a:ext cx="82492" cy="451759"/>
          </a:xfrm>
          <a:prstGeom prst="rect">
            <a:avLst/>
          </a:prstGeom>
          <a:ln w="12700">
            <a:miter lim="400000"/>
          </a:ln>
        </p:spPr>
        <p:txBody>
          <a:bodyPr wrap="none" lIns="40815" tIns="40815" rIns="40815" bIns="40815">
            <a:spAutoFit/>
          </a:bodyPr>
          <a:lstStyle/>
          <a:p>
            <a:pPr defTabSz="286984">
              <a:defRPr sz="2400">
                <a:solidFill>
                  <a:srgbClr val="DDDEDD"/>
                </a:solidFill>
                <a:latin typeface="Calibri"/>
                <a:ea typeface="Calibri"/>
                <a:cs typeface="Calibri"/>
                <a:sym typeface="Calibri"/>
              </a:defRPr>
            </a:pPr>
            <a:endParaRPr sz="2400">
              <a:solidFill>
                <a:srgbClr val="DDDEDD"/>
              </a:solidFill>
              <a:latin typeface="Calibri"/>
              <a:ea typeface="Heiti TC Light"/>
              <a:cs typeface="Calibri"/>
              <a:sym typeface="Calibri"/>
            </a:endParaRPr>
          </a:p>
        </p:txBody>
      </p:sp>
      <p:pic>
        <p:nvPicPr>
          <p:cNvPr id="6" name="pasted-image.tif"/>
          <p:cNvPicPr/>
          <p:nvPr/>
        </p:nvPicPr>
        <p:blipFill>
          <a:blip r:embed="rId2" cstate="print">
            <a:extLst/>
          </a:blip>
          <a:stretch>
            <a:fillRect/>
          </a:stretch>
        </p:blipFill>
        <p:spPr>
          <a:xfrm>
            <a:off x="286721" y="953542"/>
            <a:ext cx="3029806"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hape 45"/>
          <p:cNvSpPr/>
          <p:nvPr/>
        </p:nvSpPr>
        <p:spPr>
          <a:xfrm>
            <a:off x="3623807" y="2419350"/>
            <a:ext cx="4773882" cy="230832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marL="212581" indent="-212581" defTabSz="286984">
              <a:buSzPct val="75000"/>
              <a:buFontTx/>
              <a:buChar char="•"/>
              <a:defRPr sz="1800"/>
            </a:pPr>
            <a:r>
              <a:rPr lang="en-US" sz="1500" dirty="0" smtClean="0">
                <a:solidFill>
                  <a:srgbClr val="002060"/>
                </a:solidFill>
                <a:latin typeface="Calibri"/>
                <a:ea typeface="Heiti TC Light"/>
                <a:cs typeface="Calibri"/>
                <a:sym typeface="Times"/>
              </a:rPr>
              <a:t>With 18-year </a:t>
            </a:r>
            <a:r>
              <a:rPr lang="en-US" sz="1500" dirty="0">
                <a:solidFill>
                  <a:srgbClr val="002060"/>
                </a:solidFill>
                <a:latin typeface="Calibri"/>
                <a:ea typeface="Heiti TC Light"/>
                <a:cs typeface="Calibri"/>
                <a:sym typeface="Times"/>
              </a:rPr>
              <a:t>experience in the </a:t>
            </a:r>
            <a:r>
              <a:rPr lang="en-US" sz="1500" dirty="0" smtClean="0">
                <a:solidFill>
                  <a:srgbClr val="002060"/>
                </a:solidFill>
                <a:latin typeface="Calibri"/>
                <a:ea typeface="Heiti TC Light"/>
                <a:cs typeface="Calibri"/>
                <a:sym typeface="Times"/>
              </a:rPr>
              <a:t>IT Industry</a:t>
            </a:r>
            <a:endParaRPr lang="en-US" sz="1500" dirty="0">
              <a:solidFill>
                <a:srgbClr val="002060"/>
              </a:solidFill>
              <a:latin typeface="Calibri"/>
              <a:ea typeface="Heiti TC Light"/>
              <a:cs typeface="Calibri"/>
              <a:sym typeface="Times"/>
            </a:endParaRPr>
          </a:p>
          <a:p>
            <a:pPr marL="212581" indent="-212581" defTabSz="286984">
              <a:buSzPct val="75000"/>
              <a:buFontTx/>
              <a:buChar char="•"/>
              <a:defRPr sz="1800"/>
            </a:pPr>
            <a:r>
              <a:rPr lang="en-US" sz="1500" dirty="0" smtClean="0">
                <a:solidFill>
                  <a:srgbClr val="002060"/>
                </a:solidFill>
                <a:latin typeface="Calibri"/>
                <a:ea typeface="Heiti TC Light"/>
                <a:cs typeface="Calibri"/>
                <a:sym typeface="Times"/>
              </a:rPr>
              <a:t>Has </a:t>
            </a:r>
            <a:r>
              <a:rPr lang="en-US" sz="1500" dirty="0">
                <a:solidFill>
                  <a:srgbClr val="002060"/>
                </a:solidFill>
                <a:latin typeface="Calibri"/>
                <a:ea typeface="Heiti TC Light"/>
                <a:cs typeface="Calibri"/>
                <a:sym typeface="Times"/>
              </a:rPr>
              <a:t>served for </a:t>
            </a:r>
            <a:r>
              <a:rPr lang="en-US" sz="1500" dirty="0" smtClean="0">
                <a:solidFill>
                  <a:srgbClr val="002060"/>
                </a:solidFill>
                <a:latin typeface="Calibri"/>
                <a:ea typeface="Heiti TC Light"/>
                <a:cs typeface="Calibri"/>
                <a:sym typeface="Times"/>
              </a:rPr>
              <a:t>a Fortune </a:t>
            </a:r>
            <a:r>
              <a:rPr lang="en-US" sz="1500" dirty="0">
                <a:solidFill>
                  <a:srgbClr val="002060"/>
                </a:solidFill>
                <a:latin typeface="Calibri"/>
                <a:ea typeface="Heiti TC Light"/>
                <a:cs typeface="Calibri"/>
                <a:sym typeface="Times"/>
              </a:rPr>
              <a:t>500 multinational </a:t>
            </a:r>
            <a:r>
              <a:rPr lang="en-US" sz="1500" dirty="0" smtClean="0">
                <a:solidFill>
                  <a:srgbClr val="002060"/>
                </a:solidFill>
                <a:latin typeface="Calibri"/>
                <a:ea typeface="Heiti TC Light"/>
                <a:cs typeface="Calibri"/>
                <a:sym typeface="Times"/>
              </a:rPr>
              <a:t>company, </a:t>
            </a:r>
            <a:r>
              <a:rPr lang="en-US" sz="1500" dirty="0">
                <a:solidFill>
                  <a:srgbClr val="002060"/>
                </a:solidFill>
                <a:latin typeface="Calibri"/>
                <a:ea typeface="Heiti TC Light"/>
                <a:cs typeface="Calibri"/>
                <a:sym typeface="Times"/>
              </a:rPr>
              <a:t>responsible for business analysis and advisory services</a:t>
            </a:r>
          </a:p>
          <a:p>
            <a:pPr marL="212581" indent="-212581" defTabSz="286984">
              <a:buSzPct val="75000"/>
              <a:buFontTx/>
              <a:buChar char="•"/>
              <a:defRPr sz="1800"/>
            </a:pPr>
            <a:r>
              <a:rPr lang="en-US" sz="1500" dirty="0" smtClean="0">
                <a:solidFill>
                  <a:srgbClr val="002060"/>
                </a:solidFill>
                <a:latin typeface="Calibri"/>
                <a:ea typeface="Heiti TC Light"/>
                <a:cs typeface="Calibri"/>
                <a:sym typeface="Times"/>
              </a:rPr>
              <a:t>Has </a:t>
            </a:r>
            <a:r>
              <a:rPr lang="en-US" sz="1500" dirty="0">
                <a:solidFill>
                  <a:srgbClr val="002060"/>
                </a:solidFill>
                <a:latin typeface="Calibri"/>
                <a:ea typeface="Heiti TC Light"/>
                <a:cs typeface="Calibri"/>
                <a:sym typeface="Times"/>
              </a:rPr>
              <a:t>been involved in the </a:t>
            </a:r>
            <a:r>
              <a:rPr lang="en-US" sz="1500" dirty="0" smtClean="0">
                <a:solidFill>
                  <a:srgbClr val="002060"/>
                </a:solidFill>
                <a:latin typeface="Calibri"/>
                <a:ea typeface="Heiti TC Light"/>
                <a:cs typeface="Calibri"/>
                <a:sym typeface="Times"/>
              </a:rPr>
              <a:t>Asia-Pacific implementation </a:t>
            </a:r>
            <a:r>
              <a:rPr lang="en-US" sz="1500" dirty="0">
                <a:solidFill>
                  <a:srgbClr val="002060"/>
                </a:solidFill>
                <a:latin typeface="Calibri"/>
                <a:ea typeface="Heiti TC Light"/>
                <a:cs typeface="Calibri"/>
                <a:sym typeface="Times"/>
              </a:rPr>
              <a:t>of online trading and financial supply chain </a:t>
            </a:r>
            <a:r>
              <a:rPr lang="en-US" sz="1500" dirty="0" smtClean="0">
                <a:solidFill>
                  <a:srgbClr val="002060"/>
                </a:solidFill>
                <a:latin typeface="Calibri"/>
                <a:ea typeface="Heiti TC Light"/>
                <a:cs typeface="Calibri"/>
                <a:sym typeface="Times"/>
              </a:rPr>
              <a:t>platform since 2000</a:t>
            </a:r>
            <a:endParaRPr lang="en-US" sz="1500" dirty="0">
              <a:solidFill>
                <a:srgbClr val="002060"/>
              </a:solidFill>
              <a:latin typeface="Calibri"/>
              <a:ea typeface="Heiti TC Light"/>
              <a:cs typeface="Calibri"/>
              <a:sym typeface="Times"/>
            </a:endParaRPr>
          </a:p>
          <a:p>
            <a:pPr marL="212581" indent="-212581" defTabSz="286984">
              <a:buSzPct val="75000"/>
              <a:buFontTx/>
              <a:buChar char="•"/>
              <a:defRPr sz="1800"/>
            </a:pPr>
            <a:r>
              <a:rPr lang="en-US" sz="1500" dirty="0" smtClean="0">
                <a:solidFill>
                  <a:srgbClr val="002060"/>
                </a:solidFill>
                <a:latin typeface="Calibri"/>
                <a:ea typeface="Heiti TC Light"/>
                <a:cs typeface="Calibri"/>
                <a:sym typeface="Times"/>
              </a:rPr>
              <a:t>Teaching </a:t>
            </a:r>
            <a:r>
              <a:rPr lang="en-US" sz="1500" dirty="0" err="1" smtClean="0">
                <a:solidFill>
                  <a:srgbClr val="002060"/>
                </a:solidFill>
                <a:latin typeface="Calibri"/>
                <a:ea typeface="Heiti TC Light"/>
                <a:cs typeface="Calibri"/>
                <a:sym typeface="Times"/>
              </a:rPr>
              <a:t>UnFranchise</a:t>
            </a:r>
            <a:r>
              <a:rPr lang="en-US" sz="1500" dirty="0" smtClean="0">
                <a:solidFill>
                  <a:srgbClr val="002060"/>
                </a:solidFill>
                <a:latin typeface="Calibri"/>
                <a:ea typeface="Heiti TC Light"/>
                <a:cs typeface="Calibri"/>
                <a:sym typeface="Times"/>
              </a:rPr>
              <a:t>™ Owners who interested </a:t>
            </a:r>
            <a:r>
              <a:rPr lang="en-US" sz="1500" dirty="0">
                <a:solidFill>
                  <a:srgbClr val="002060"/>
                </a:solidFill>
                <a:latin typeface="Calibri"/>
                <a:ea typeface="Heiti TC Light"/>
                <a:cs typeface="Calibri"/>
                <a:sym typeface="Times"/>
              </a:rPr>
              <a:t>in </a:t>
            </a:r>
            <a:r>
              <a:rPr lang="en-US" sz="1500" dirty="0" err="1" smtClean="0">
                <a:solidFill>
                  <a:srgbClr val="002060"/>
                </a:solidFill>
                <a:latin typeface="Calibri"/>
                <a:ea typeface="Heiti TC Light"/>
                <a:cs typeface="Calibri"/>
                <a:sym typeface="Times"/>
              </a:rPr>
              <a:t>WebCenter</a:t>
            </a:r>
            <a:endParaRPr sz="1500" dirty="0">
              <a:solidFill>
                <a:srgbClr val="002060"/>
              </a:solidFill>
              <a:latin typeface="Calibri"/>
              <a:ea typeface="Heiti TC Light"/>
              <a:cs typeface="Calibri"/>
              <a:sym typeface="Times"/>
            </a:endParaRPr>
          </a:p>
          <a:p>
            <a:pPr marL="212581" indent="-212581" defTabSz="286984">
              <a:buSzPct val="75000"/>
              <a:buFontTx/>
              <a:buChar char="•"/>
              <a:defRPr sz="1800"/>
            </a:pPr>
            <a:r>
              <a:rPr sz="1500" dirty="0" smtClean="0">
                <a:solidFill>
                  <a:srgbClr val="002060"/>
                </a:solidFill>
                <a:latin typeface="Calibri"/>
                <a:ea typeface="Heiti TC Light"/>
                <a:cs typeface="Calibri"/>
                <a:sym typeface="Times"/>
              </a:rPr>
              <a:t>UBP </a:t>
            </a:r>
            <a:r>
              <a:rPr lang="en-US" sz="1500" dirty="0" smtClean="0">
                <a:solidFill>
                  <a:srgbClr val="002060"/>
                </a:solidFill>
                <a:latin typeface="Calibri"/>
                <a:ea typeface="Heiti TC Light"/>
                <a:cs typeface="Calibri"/>
                <a:sym typeface="Times"/>
              </a:rPr>
              <a:t>Coordinator</a:t>
            </a:r>
            <a:endParaRPr sz="1500" dirty="0">
              <a:solidFill>
                <a:srgbClr val="002060"/>
              </a:solidFill>
              <a:latin typeface="Calibri"/>
              <a:ea typeface="Heiti TC Light"/>
              <a:cs typeface="Calibri"/>
              <a:sym typeface="Times"/>
            </a:endParaRPr>
          </a:p>
          <a:p>
            <a:pPr marL="212581" indent="-212581" defTabSz="286984">
              <a:buSzPct val="75000"/>
              <a:buFontTx/>
              <a:buChar char="•"/>
              <a:defRPr sz="1800"/>
            </a:pPr>
            <a:r>
              <a:rPr sz="1500" dirty="0" err="1" smtClean="0">
                <a:solidFill>
                  <a:srgbClr val="002060"/>
                </a:solidFill>
                <a:latin typeface="Calibri"/>
                <a:ea typeface="Heiti TC Light"/>
                <a:cs typeface="Calibri"/>
                <a:sym typeface="Times"/>
              </a:rPr>
              <a:t>WebCenter</a:t>
            </a:r>
            <a:r>
              <a:rPr sz="1500" dirty="0" smtClean="0">
                <a:solidFill>
                  <a:srgbClr val="002060"/>
                </a:solidFill>
                <a:latin typeface="Calibri"/>
                <a:ea typeface="Heiti TC Light"/>
                <a:cs typeface="Calibri"/>
                <a:sym typeface="Times"/>
              </a:rPr>
              <a:t> </a:t>
            </a:r>
            <a:r>
              <a:rPr sz="1500" dirty="0">
                <a:solidFill>
                  <a:srgbClr val="002060"/>
                </a:solidFill>
                <a:latin typeface="Calibri"/>
                <a:ea typeface="Heiti TC Light"/>
                <a:cs typeface="Calibri"/>
                <a:sym typeface="Times"/>
              </a:rPr>
              <a:t>Certified </a:t>
            </a:r>
            <a:r>
              <a:rPr sz="1500" dirty="0" smtClean="0">
                <a:solidFill>
                  <a:srgbClr val="002060"/>
                </a:solidFill>
                <a:latin typeface="Calibri"/>
                <a:ea typeface="Heiti TC Light"/>
                <a:cs typeface="Calibri"/>
                <a:sym typeface="Times"/>
              </a:rPr>
              <a:t>Trainer</a:t>
            </a:r>
            <a:endParaRPr sz="1500" dirty="0">
              <a:solidFill>
                <a:srgbClr val="002060"/>
              </a:solidFill>
              <a:latin typeface="Calibri"/>
              <a:ea typeface="Heiti TC Light"/>
              <a:cs typeface="Calibri"/>
              <a:sym typeface="Times"/>
            </a:endParaRPr>
          </a:p>
        </p:txBody>
      </p:sp>
      <p:sp>
        <p:nvSpPr>
          <p:cNvPr id="8" name="Text Box 6"/>
          <p:cNvSpPr txBox="1">
            <a:spLocks noChangeArrowheads="1"/>
          </p:cNvSpPr>
          <p:nvPr/>
        </p:nvSpPr>
        <p:spPr bwMode="auto">
          <a:xfrm>
            <a:off x="201424" y="191184"/>
            <a:ext cx="3200400" cy="646331"/>
          </a:xfrm>
          <a:prstGeom prst="rect">
            <a:avLst/>
          </a:prstGeom>
          <a:noFill/>
          <a:ln w="9525">
            <a:noFill/>
            <a:miter lim="800000"/>
            <a:headEnd/>
            <a:tailEnd/>
          </a:ln>
          <a:effectLst/>
        </p:spPr>
        <p:txBody>
          <a:bodyPr wrap="square">
            <a:spAutoFit/>
          </a:bodyPr>
          <a:lstStyle/>
          <a:p>
            <a:pPr algn="ctr" defTabSz="914400">
              <a:spcBef>
                <a:spcPct val="50000"/>
              </a:spcBef>
              <a:defRPr/>
            </a:pPr>
            <a:r>
              <a:rPr lang="en-US" sz="3600" b="1" dirty="0">
                <a:solidFill>
                  <a:srgbClr val="33CCFF"/>
                </a:solidFill>
                <a:latin typeface="Calibri"/>
                <a:ea typeface="Heiti TC Light"/>
                <a:cs typeface="Calibri"/>
              </a:rPr>
              <a:t>Calvin Chiang</a:t>
            </a:r>
          </a:p>
        </p:txBody>
      </p:sp>
    </p:spTree>
    <p:extLst>
      <p:ext uri="{BB962C8B-B14F-4D97-AF65-F5344CB8AC3E}">
        <p14:creationId xmlns:p14="http://schemas.microsoft.com/office/powerpoint/2010/main" val="271658428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1817477" y="319928"/>
            <a:ext cx="5509045" cy="1049282"/>
          </a:xfrm>
          <a:prstGeom prst="rect">
            <a:avLst/>
          </a:prstGeom>
          <a:ln w="12700">
            <a:miter lim="400000"/>
          </a:ln>
          <a:extLst>
            <a:ext uri="{C572A759-6A51-4108-AA02-DFA0A04FC94B}">
              <ma14:wrappingTextBoxFlag xmlns="" xmlns:ma14="http://schemas.microsoft.com/office/mac/drawingml/2011/main" val="1"/>
            </a:ext>
          </a:extLst>
        </p:spPr>
        <p:txBody>
          <a:bodyPr wrap="square" lIns="31887" tIns="31887" rIns="31887" bIns="31887" anchor="ctr">
            <a:spAutoFit/>
          </a:bodyPr>
          <a:lstStyle>
            <a:lvl1pPr>
              <a:defRPr sz="8000"/>
            </a:lvl1pPr>
          </a:lstStyle>
          <a:p>
            <a:pPr algn="ctr" defTabSz="914400">
              <a:defRPr sz="1800"/>
            </a:pPr>
            <a:r>
              <a:rPr sz="3600" dirty="0" err="1" smtClean="0">
                <a:solidFill>
                  <a:srgbClr val="0099CC"/>
                </a:solidFill>
                <a:latin typeface="Calibri"/>
                <a:ea typeface="Heiti TC Light"/>
                <a:cs typeface="Calibri"/>
              </a:rPr>
              <a:t>目標的重要</a:t>
            </a:r>
            <a:endParaRPr lang="en-US" sz="3600" dirty="0" smtClean="0">
              <a:solidFill>
                <a:srgbClr val="0099CC"/>
              </a:solidFill>
              <a:latin typeface="Calibri"/>
              <a:ea typeface="Heiti TC Light"/>
              <a:cs typeface="Calibri"/>
            </a:endParaRPr>
          </a:p>
          <a:p>
            <a:pPr algn="ctr" defTabSz="914400">
              <a:defRPr sz="1800"/>
            </a:pPr>
            <a:r>
              <a:rPr lang="en-US" sz="2800" dirty="0" smtClean="0">
                <a:solidFill>
                  <a:srgbClr val="0099CC"/>
                </a:solidFill>
                <a:latin typeface="Calibri"/>
                <a:ea typeface="Heiti TC Light"/>
                <a:cs typeface="Calibri"/>
              </a:rPr>
              <a:t>The Importance of Goal Setting</a:t>
            </a:r>
            <a:endParaRPr sz="2800" dirty="0">
              <a:solidFill>
                <a:srgbClr val="0099CC"/>
              </a:solidFill>
              <a:latin typeface="Calibri"/>
              <a:ea typeface="Heiti TC Light"/>
              <a:cs typeface="Calibri"/>
            </a:endParaRPr>
          </a:p>
        </p:txBody>
      </p:sp>
      <p:pic>
        <p:nvPicPr>
          <p:cNvPr id="49" name="florence_news.jpg"/>
          <p:cNvPicPr/>
          <p:nvPr/>
        </p:nvPicPr>
        <p:blipFill>
          <a:blip r:embed="rId2" cstate="print">
            <a:extLst/>
          </a:blip>
          <a:stretch>
            <a:fillRect/>
          </a:stretch>
        </p:blipFill>
        <p:spPr>
          <a:xfrm>
            <a:off x="2580362" y="1485353"/>
            <a:ext cx="3983276" cy="2445378"/>
          </a:xfrm>
          <a:prstGeom prst="rect">
            <a:avLst/>
          </a:prstGeom>
          <a:ln w="12700">
            <a:miter lim="400000"/>
          </a:ln>
        </p:spPr>
      </p:pic>
    </p:spTree>
    <p:extLst>
      <p:ext uri="{BB962C8B-B14F-4D97-AF65-F5344CB8AC3E}">
        <p14:creationId xmlns:p14="http://schemas.microsoft.com/office/powerpoint/2010/main" val="380723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tatoo.jpg"/>
          <p:cNvPicPr/>
          <p:nvPr/>
        </p:nvPicPr>
        <p:blipFill>
          <a:blip r:embed="rId2" cstate="print">
            <a:extLst/>
          </a:blip>
          <a:stretch>
            <a:fillRect/>
          </a:stretch>
        </p:blipFill>
        <p:spPr>
          <a:xfrm>
            <a:off x="1445354" y="1339006"/>
            <a:ext cx="6429376" cy="2832944"/>
          </a:xfrm>
          <a:prstGeom prst="rect">
            <a:avLst/>
          </a:prstGeom>
          <a:ln w="12700">
            <a:miter lim="400000"/>
          </a:ln>
        </p:spPr>
      </p:pic>
      <p:sp>
        <p:nvSpPr>
          <p:cNvPr id="52" name="Shape 52"/>
          <p:cNvSpPr/>
          <p:nvPr/>
        </p:nvSpPr>
        <p:spPr>
          <a:xfrm>
            <a:off x="4627811" y="442871"/>
            <a:ext cx="64461" cy="556839"/>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algn="ctr" defTabSz="914400">
              <a:defRPr sz="1800"/>
            </a:pPr>
            <a:endParaRPr sz="3200" dirty="0">
              <a:solidFill>
                <a:srgbClr val="33CCFF"/>
              </a:solidFill>
              <a:latin typeface="Calibri"/>
              <a:ea typeface="Heiti TC Light"/>
              <a:cs typeface="Calibri"/>
            </a:endParaRPr>
          </a:p>
        </p:txBody>
      </p:sp>
      <p:sp>
        <p:nvSpPr>
          <p:cNvPr id="4" name="Shape 54"/>
          <p:cNvSpPr/>
          <p:nvPr/>
        </p:nvSpPr>
        <p:spPr>
          <a:xfrm>
            <a:off x="1372714" y="119932"/>
            <a:ext cx="6574654" cy="1042842"/>
          </a:xfrm>
          <a:prstGeom prst="rect">
            <a:avLst/>
          </a:prstGeom>
          <a:ln w="12700">
            <a:miter lim="400000"/>
          </a:ln>
          <a:extLst>
            <a:ext uri="{C572A759-6A51-4108-AA02-DFA0A04FC94B}">
              <ma14:wrappingTextBoxFlag xmlns="" xmlns:ma14="http://schemas.microsoft.com/office/mac/drawingml/2011/main" val="1"/>
            </a:ext>
          </a:extLst>
        </p:spPr>
        <p:txBody>
          <a:bodyPr wrap="square" lIns="28698" tIns="28698" rIns="28698" bIns="28698">
            <a:spAutoFit/>
          </a:bodyPr>
          <a:lstStyle/>
          <a:p>
            <a:pPr algn="ctr" defTabSz="286984">
              <a:defRPr sz="1800"/>
            </a:pPr>
            <a:r>
              <a:rPr lang="en-US" altLang="zh-TW" sz="3600" dirty="0" smtClean="0">
                <a:solidFill>
                  <a:srgbClr val="0099CC"/>
                </a:solidFill>
                <a:latin typeface="Calibri"/>
                <a:ea typeface="Heiti TC Light"/>
                <a:cs typeface="Calibri"/>
                <a:sym typeface="ＭＳ Ｐ明朝"/>
              </a:rPr>
              <a:t>2 - 3</a:t>
            </a:r>
            <a:r>
              <a:rPr lang="zh-TW" altLang="en-US" sz="3600" dirty="0" smtClean="0">
                <a:solidFill>
                  <a:srgbClr val="0099CC"/>
                </a:solidFill>
                <a:latin typeface="Calibri"/>
                <a:ea typeface="Heiti TC Light"/>
                <a:cs typeface="Calibri"/>
                <a:sym typeface="ＭＳ Ｐ明朝"/>
              </a:rPr>
              <a:t>年</a:t>
            </a:r>
            <a:r>
              <a:rPr lang="zh-TW" altLang="en-US" sz="3600" dirty="0">
                <a:solidFill>
                  <a:srgbClr val="0099CC"/>
                </a:solidFill>
                <a:latin typeface="Calibri"/>
                <a:ea typeface="Heiti TC Light"/>
                <a:cs typeface="Calibri"/>
                <a:sym typeface="ＭＳ Ｐ明朝"/>
              </a:rPr>
              <a:t>目標是否超過能力？</a:t>
            </a:r>
          </a:p>
          <a:p>
            <a:pPr algn="ctr" defTabSz="286984">
              <a:defRPr sz="1800"/>
            </a:pPr>
            <a:r>
              <a:rPr lang="en-US" sz="2800" dirty="0">
                <a:solidFill>
                  <a:srgbClr val="0099CC"/>
                </a:solidFill>
                <a:latin typeface="Calibri"/>
                <a:ea typeface="Heiti TC Light"/>
                <a:cs typeface="Calibri"/>
                <a:sym typeface="ＭＳ Ｐ明朝"/>
              </a:rPr>
              <a:t>Is the 2-3 year </a:t>
            </a:r>
            <a:r>
              <a:rPr lang="en-US" sz="2800" dirty="0" smtClean="0">
                <a:solidFill>
                  <a:srgbClr val="0099CC"/>
                </a:solidFill>
                <a:latin typeface="Calibri"/>
                <a:ea typeface="Heiti TC Light"/>
                <a:cs typeface="Calibri"/>
                <a:sym typeface="ＭＳ Ｐ明朝"/>
              </a:rPr>
              <a:t>plan over your capability?</a:t>
            </a:r>
            <a:endParaRPr sz="2800" dirty="0">
              <a:solidFill>
                <a:srgbClr val="0099CC"/>
              </a:solidFill>
              <a:latin typeface="Calibri"/>
              <a:ea typeface="Heiti TC Light"/>
              <a:cs typeface="Calibri"/>
              <a:sym typeface="ＭＳ Ｐ明朝"/>
            </a:endParaRPr>
          </a:p>
        </p:txBody>
      </p:sp>
    </p:spTree>
    <p:extLst>
      <p:ext uri="{BB962C8B-B14F-4D97-AF65-F5344CB8AC3E}">
        <p14:creationId xmlns:p14="http://schemas.microsoft.com/office/powerpoint/2010/main" val="191121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381000" y="57150"/>
            <a:ext cx="8534400" cy="4997770"/>
          </a:xfrm>
          <a:prstGeom prst="rect">
            <a:avLst/>
          </a:prstGeom>
          <a:ln w="12700">
            <a:miter lim="400000"/>
          </a:ln>
          <a:extLst>
            <a:ext uri="{C572A759-6A51-4108-AA02-DFA0A04FC94B}">
              <ma14:wrappingTextBoxFlag xmlns="" xmlns:ma14="http://schemas.microsoft.com/office/mac/drawingml/2011/main" val="1"/>
            </a:ext>
          </a:extLst>
        </p:spPr>
        <p:txBody>
          <a:bodyPr wrap="square" lIns="28698" tIns="28698" rIns="28698" bIns="28698">
            <a:spAutoFit/>
          </a:bodyPr>
          <a:lstStyle/>
          <a:p>
            <a:pPr defTabSz="286984">
              <a:defRPr sz="1800"/>
            </a:pPr>
            <a:r>
              <a:rPr sz="3600" dirty="0">
                <a:solidFill>
                  <a:srgbClr val="129AC2"/>
                </a:solidFill>
                <a:latin typeface="Calibri"/>
                <a:ea typeface="Heiti TC Light"/>
                <a:cs typeface="Calibri"/>
                <a:sym typeface="ＭＳ Ｐ明朝"/>
              </a:rPr>
              <a:t>賺取收入的三種方式</a:t>
            </a:r>
            <a:r>
              <a:rPr sz="3600" dirty="0" smtClean="0">
                <a:solidFill>
                  <a:srgbClr val="129AC2"/>
                </a:solidFill>
                <a:latin typeface="Calibri"/>
                <a:ea typeface="Heiti TC Light"/>
                <a:cs typeface="Calibri"/>
                <a:sym typeface="ＭＳ Ｐ明朝"/>
              </a:rPr>
              <a:t>：</a:t>
            </a:r>
            <a:r>
              <a:rPr lang="en-US" sz="2800" dirty="0" smtClean="0">
                <a:solidFill>
                  <a:srgbClr val="129AC2"/>
                </a:solidFill>
                <a:latin typeface="Calibri"/>
                <a:ea typeface="Heiti TC Light"/>
                <a:cs typeface="Calibri"/>
                <a:sym typeface="ＭＳ Ｐ明朝"/>
              </a:rPr>
              <a:t>3 ways to earn income:</a:t>
            </a:r>
            <a:endParaRPr sz="2800" dirty="0">
              <a:solidFill>
                <a:srgbClr val="129AC2"/>
              </a:solidFill>
              <a:latin typeface="Calibri"/>
              <a:ea typeface="Heiti TC Light"/>
              <a:cs typeface="Calibri"/>
              <a:sym typeface="ＭＳ Ｐ明朝"/>
            </a:endParaRPr>
          </a:p>
          <a:p>
            <a:pPr marL="286984" indent="-286984" defTabSz="286984">
              <a:buClr>
                <a:srgbClr val="129AC2"/>
              </a:buClr>
              <a:buSzPct val="100000"/>
              <a:buFont typeface="Times"/>
              <a:buAutoNum type="arabicParenR"/>
              <a:defRPr sz="1800"/>
            </a:pPr>
            <a:r>
              <a:rPr sz="1900" u="sng" dirty="0" err="1" smtClean="0">
                <a:solidFill>
                  <a:srgbClr val="129AC2"/>
                </a:solidFill>
                <a:latin typeface="Calibri"/>
                <a:ea typeface="Heiti TC Light"/>
                <a:cs typeface="Calibri"/>
                <a:sym typeface="ＭＳ Ｐ明朝"/>
              </a:rPr>
              <a:t>現金回贈</a:t>
            </a:r>
            <a:r>
              <a:rPr lang="en-US" sz="1900" u="sng" dirty="0" smtClean="0">
                <a:solidFill>
                  <a:srgbClr val="129AC2"/>
                </a:solidFill>
                <a:latin typeface="Calibri"/>
                <a:ea typeface="Heiti TC Light"/>
                <a:cs typeface="Calibri"/>
                <a:sym typeface="ＭＳ Ｐ明朝"/>
              </a:rPr>
              <a:t> Cashback</a:t>
            </a:r>
            <a:r>
              <a:rPr sz="1900" u="sng" dirty="0" smtClean="0">
                <a:solidFill>
                  <a:srgbClr val="129AC2"/>
                </a:solidFill>
                <a:latin typeface="Calibri"/>
                <a:ea typeface="Heiti TC Light"/>
                <a:cs typeface="Calibri"/>
                <a:sym typeface="ＭＳ Ｐ明朝"/>
              </a:rPr>
              <a:t>  </a:t>
            </a:r>
            <a:r>
              <a:rPr sz="1900" u="sng" dirty="0">
                <a:solidFill>
                  <a:srgbClr val="129AC2"/>
                </a:solidFill>
                <a:latin typeface="Calibri"/>
                <a:ea typeface="Heiti TC Light"/>
                <a:cs typeface="Calibri"/>
                <a:sym typeface="ＭＳ Ｐ明朝"/>
              </a:rPr>
              <a:t/>
            </a:r>
            <a:br>
              <a:rPr sz="1900" u="sng" dirty="0">
                <a:solidFill>
                  <a:srgbClr val="129AC2"/>
                </a:solidFill>
                <a:latin typeface="Calibri"/>
                <a:ea typeface="Heiti TC Light"/>
                <a:cs typeface="Calibri"/>
                <a:sym typeface="ＭＳ Ｐ明朝"/>
              </a:rPr>
            </a:br>
            <a:r>
              <a:rPr sz="1900" dirty="0" err="1" smtClean="0">
                <a:solidFill>
                  <a:srgbClr val="002060"/>
                </a:solidFill>
                <a:latin typeface="Calibri"/>
                <a:ea typeface="Heiti TC Light"/>
                <a:cs typeface="Calibri"/>
                <a:sym typeface="ＭＳ Ｐ明朝"/>
              </a:rPr>
              <a:t>從你與顧客的網上交易賺取現金回贈</a:t>
            </a:r>
            <a:endParaRPr lang="en-US" sz="1900" dirty="0" smtClean="0">
              <a:solidFill>
                <a:srgbClr val="002060"/>
              </a:solidFill>
              <a:latin typeface="Calibri"/>
              <a:ea typeface="Heiti TC Light"/>
              <a:cs typeface="Calibri"/>
              <a:sym typeface="ＭＳ Ｐ明朝"/>
            </a:endParaRPr>
          </a:p>
          <a:p>
            <a:pPr defTabSz="286984">
              <a:buClr>
                <a:srgbClr val="129AC2"/>
              </a:buClr>
              <a:buSzPct val="100000"/>
              <a:defRPr sz="1800"/>
            </a:pPr>
            <a:r>
              <a:rPr lang="en-US" sz="1900" dirty="0">
                <a:solidFill>
                  <a:srgbClr val="002060"/>
                </a:solidFill>
                <a:latin typeface="Calibri"/>
                <a:ea typeface="Heiti TC Light"/>
                <a:cs typeface="Calibri"/>
                <a:sym typeface="ＭＳ Ｐ明朝"/>
              </a:rPr>
              <a:t> </a:t>
            </a:r>
            <a:r>
              <a:rPr lang="en-US" sz="1900" dirty="0" smtClean="0">
                <a:solidFill>
                  <a:srgbClr val="002060"/>
                </a:solidFill>
                <a:latin typeface="Calibri"/>
                <a:ea typeface="Heiti TC Light"/>
                <a:cs typeface="Calibri"/>
                <a:sym typeface="ＭＳ Ｐ明朝"/>
              </a:rPr>
              <a:t>   Earn Cashback from your </a:t>
            </a:r>
            <a:r>
              <a:rPr lang="en-US" sz="1900" dirty="0">
                <a:solidFill>
                  <a:srgbClr val="002060"/>
                </a:solidFill>
                <a:latin typeface="Calibri"/>
                <a:ea typeface="Heiti TC Light"/>
                <a:cs typeface="Calibri"/>
                <a:sym typeface="ＭＳ Ｐ明朝"/>
              </a:rPr>
              <a:t>online transactions with </a:t>
            </a:r>
            <a:r>
              <a:rPr lang="en-US" sz="1900" dirty="0" smtClean="0">
                <a:solidFill>
                  <a:srgbClr val="002060"/>
                </a:solidFill>
                <a:latin typeface="Calibri"/>
                <a:ea typeface="Heiti TC Light"/>
                <a:cs typeface="Calibri"/>
                <a:sym typeface="ＭＳ Ｐ明朝"/>
              </a:rPr>
              <a:t>customers</a:t>
            </a:r>
            <a:r>
              <a:rPr sz="1900" dirty="0">
                <a:solidFill>
                  <a:srgbClr val="003300"/>
                </a:solidFill>
                <a:latin typeface="Calibri"/>
                <a:ea typeface="Heiti TC Light"/>
                <a:cs typeface="Calibri"/>
                <a:sym typeface="ＭＳ Ｐ明朝"/>
              </a:rPr>
              <a:t/>
            </a:r>
            <a:br>
              <a:rPr sz="1900" dirty="0">
                <a:solidFill>
                  <a:srgbClr val="003300"/>
                </a:solidFill>
                <a:latin typeface="Calibri"/>
                <a:ea typeface="Heiti TC Light"/>
                <a:cs typeface="Calibri"/>
                <a:sym typeface="ＭＳ Ｐ明朝"/>
              </a:rPr>
            </a:br>
            <a:r>
              <a:rPr sz="1900" dirty="0">
                <a:solidFill>
                  <a:srgbClr val="042555"/>
                </a:solidFill>
                <a:latin typeface="Calibri"/>
                <a:ea typeface="Heiti TC Light"/>
                <a:cs typeface="Calibri"/>
                <a:sym typeface="ＭＳ Ｐ明朝"/>
              </a:rPr>
              <a:t> </a:t>
            </a:r>
          </a:p>
          <a:p>
            <a:pPr defTabSz="286984">
              <a:buClr>
                <a:srgbClr val="129AC2"/>
              </a:buClr>
              <a:buSzPct val="100000"/>
              <a:defRPr sz="1800"/>
            </a:pPr>
            <a:r>
              <a:rPr lang="en-US" sz="1900" dirty="0" smtClean="0">
                <a:solidFill>
                  <a:srgbClr val="129AC2"/>
                </a:solidFill>
                <a:latin typeface="Calibri"/>
                <a:ea typeface="Heiti TC Light"/>
                <a:cs typeface="Calibri"/>
                <a:sym typeface="ＭＳ Ｐ明朝"/>
              </a:rPr>
              <a:t>2) </a:t>
            </a:r>
            <a:r>
              <a:rPr sz="1900" u="sng" dirty="0" err="1" smtClean="0">
                <a:solidFill>
                  <a:srgbClr val="129AC2"/>
                </a:solidFill>
                <a:latin typeface="Calibri"/>
                <a:ea typeface="Heiti TC Light"/>
                <a:cs typeface="Calibri"/>
                <a:sym typeface="ＭＳ Ｐ明朝"/>
              </a:rPr>
              <a:t>銷售產品</a:t>
            </a:r>
            <a:r>
              <a:rPr lang="en-US" sz="1900" u="sng" dirty="0" smtClean="0">
                <a:solidFill>
                  <a:srgbClr val="129AC2"/>
                </a:solidFill>
                <a:latin typeface="Calibri"/>
                <a:ea typeface="Heiti TC Light"/>
                <a:cs typeface="Calibri"/>
                <a:sym typeface="ＭＳ Ｐ明朝"/>
              </a:rPr>
              <a:t> Sell the </a:t>
            </a:r>
            <a:r>
              <a:rPr lang="en-US" sz="1900" u="sng" dirty="0">
                <a:solidFill>
                  <a:srgbClr val="129AC2"/>
                </a:solidFill>
                <a:latin typeface="Calibri"/>
                <a:ea typeface="Heiti TC Light"/>
                <a:cs typeface="Calibri"/>
                <a:sym typeface="ＭＳ Ｐ明朝"/>
              </a:rPr>
              <a:t>products</a:t>
            </a:r>
            <a:r>
              <a:rPr sz="1900" u="sng" dirty="0" smtClean="0">
                <a:solidFill>
                  <a:srgbClr val="129AC2"/>
                </a:solidFill>
                <a:latin typeface="Calibri"/>
                <a:ea typeface="Heiti TC Light"/>
                <a:cs typeface="Calibri"/>
                <a:sym typeface="ＭＳ Ｐ明朝"/>
              </a:rPr>
              <a:t> </a:t>
            </a:r>
            <a:r>
              <a:rPr sz="1900" u="sng" dirty="0">
                <a:solidFill>
                  <a:srgbClr val="129AC2"/>
                </a:solidFill>
                <a:latin typeface="Calibri"/>
                <a:ea typeface="Heiti TC Light"/>
                <a:cs typeface="Calibri"/>
                <a:sym typeface="ＭＳ Ｐ明朝"/>
              </a:rPr>
              <a:t/>
            </a:r>
            <a:br>
              <a:rPr sz="1900" u="sng" dirty="0">
                <a:solidFill>
                  <a:srgbClr val="129AC2"/>
                </a:solidFill>
                <a:latin typeface="Calibri"/>
                <a:ea typeface="Heiti TC Light"/>
                <a:cs typeface="Calibri"/>
                <a:sym typeface="ＭＳ Ｐ明朝"/>
              </a:rPr>
            </a:br>
            <a:r>
              <a:rPr lang="en-US" sz="1900" dirty="0">
                <a:solidFill>
                  <a:srgbClr val="129AC2"/>
                </a:solidFill>
                <a:latin typeface="Calibri"/>
                <a:ea typeface="Heiti TC Light"/>
                <a:cs typeface="Calibri"/>
                <a:sym typeface="ＭＳ Ｐ明朝"/>
              </a:rPr>
              <a:t> </a:t>
            </a:r>
            <a:r>
              <a:rPr lang="en-US" sz="1900" dirty="0" smtClean="0">
                <a:solidFill>
                  <a:srgbClr val="129AC2"/>
                </a:solidFill>
                <a:latin typeface="Calibri"/>
                <a:ea typeface="Heiti TC Light"/>
                <a:cs typeface="Calibri"/>
                <a:sym typeface="ＭＳ Ｐ明朝"/>
              </a:rPr>
              <a:t>   </a:t>
            </a:r>
            <a:r>
              <a:rPr sz="1900" dirty="0" smtClean="0">
                <a:solidFill>
                  <a:srgbClr val="042555"/>
                </a:solidFill>
                <a:latin typeface="Calibri"/>
                <a:ea typeface="Heiti TC Light"/>
                <a:cs typeface="Calibri"/>
                <a:sym typeface="ＭＳ Ｐ明朝"/>
              </a:rPr>
              <a:t>賺取</a:t>
            </a:r>
            <a:r>
              <a:rPr sz="1900" dirty="0">
                <a:solidFill>
                  <a:srgbClr val="042555"/>
                </a:solidFill>
                <a:latin typeface="Calibri"/>
                <a:ea typeface="Heiti TC Light"/>
                <a:cs typeface="Calibri"/>
                <a:sym typeface="ＭＳ Ｐ明朝"/>
              </a:rPr>
              <a:t>30%甚至高達1000%</a:t>
            </a:r>
            <a:r>
              <a:rPr sz="1900" dirty="0" smtClean="0">
                <a:solidFill>
                  <a:srgbClr val="042555"/>
                </a:solidFill>
                <a:latin typeface="Calibri"/>
                <a:ea typeface="Heiti TC Light"/>
                <a:cs typeface="Calibri"/>
                <a:sym typeface="ＭＳ Ｐ明朝"/>
              </a:rPr>
              <a:t>零售利潤</a:t>
            </a:r>
            <a:endParaRPr lang="en-US" sz="1900" dirty="0" smtClean="0">
              <a:solidFill>
                <a:srgbClr val="042555"/>
              </a:solidFill>
              <a:latin typeface="Calibri"/>
              <a:ea typeface="Heiti TC Light"/>
              <a:cs typeface="Calibri"/>
              <a:sym typeface="ＭＳ Ｐ明朝"/>
            </a:endParaRPr>
          </a:p>
          <a:p>
            <a:pPr defTabSz="286984">
              <a:buClr>
                <a:srgbClr val="129AC2"/>
              </a:buClr>
              <a:buSzPct val="100000"/>
              <a:defRPr sz="1800"/>
            </a:pPr>
            <a:r>
              <a:rPr lang="en-US" sz="1900" dirty="0" smtClean="0">
                <a:solidFill>
                  <a:srgbClr val="042555"/>
                </a:solidFill>
                <a:latin typeface="Calibri"/>
                <a:ea typeface="Heiti TC Light"/>
                <a:cs typeface="Calibri"/>
                <a:sym typeface="ＭＳ Ｐ明朝"/>
              </a:rPr>
              <a:t>    Earn </a:t>
            </a:r>
            <a:r>
              <a:rPr lang="en-US" sz="1900" dirty="0">
                <a:solidFill>
                  <a:srgbClr val="042555"/>
                </a:solidFill>
                <a:latin typeface="Calibri"/>
                <a:ea typeface="Heiti TC Light"/>
                <a:cs typeface="Calibri"/>
                <a:sym typeface="ＭＳ Ｐ明朝"/>
              </a:rPr>
              <a:t>30% or even up to 1000% retail profit</a:t>
            </a:r>
            <a:endParaRPr sz="1900" dirty="0">
              <a:solidFill>
                <a:srgbClr val="042555"/>
              </a:solidFill>
              <a:latin typeface="Calibri"/>
              <a:ea typeface="Heiti TC Light"/>
              <a:cs typeface="Calibri"/>
              <a:sym typeface="ＭＳ Ｐ明朝"/>
            </a:endParaRPr>
          </a:p>
          <a:p>
            <a:pPr marL="286984" indent="-286984" defTabSz="286984">
              <a:buClr>
                <a:srgbClr val="042555"/>
              </a:buClr>
              <a:buSzPct val="100000"/>
              <a:buFont typeface="Times"/>
              <a:buAutoNum type="arabicParenR" startAt="3"/>
              <a:defRPr sz="1800"/>
            </a:pPr>
            <a:endParaRPr sz="1900" u="sng" dirty="0">
              <a:solidFill>
                <a:srgbClr val="042555"/>
              </a:solidFill>
              <a:latin typeface="Calibri"/>
              <a:ea typeface="Heiti TC Light"/>
              <a:cs typeface="Calibri"/>
              <a:sym typeface="ＭＳ Ｐ明朝"/>
            </a:endParaRPr>
          </a:p>
          <a:p>
            <a:pPr marL="286984" indent="-286984" defTabSz="286984">
              <a:buClr>
                <a:srgbClr val="129AC2"/>
              </a:buClr>
              <a:buSzPct val="100000"/>
              <a:buFont typeface="Times"/>
              <a:buAutoNum type="arabicParenR" startAt="3"/>
              <a:defRPr sz="1800"/>
            </a:pPr>
            <a:r>
              <a:rPr sz="1900" u="sng" dirty="0" err="1" smtClean="0">
                <a:solidFill>
                  <a:srgbClr val="129AC2"/>
                </a:solidFill>
                <a:latin typeface="Calibri"/>
                <a:ea typeface="Heiti TC Light"/>
                <a:cs typeface="Calibri"/>
                <a:sym typeface="ＭＳ Ｐ明朝"/>
              </a:rPr>
              <a:t>發揮時間槓桿作用</a:t>
            </a:r>
            <a:r>
              <a:rPr lang="en-US" sz="1900" u="sng" dirty="0" smtClean="0">
                <a:solidFill>
                  <a:srgbClr val="129AC2"/>
                </a:solidFill>
                <a:latin typeface="Calibri"/>
                <a:ea typeface="Heiti TC Light"/>
                <a:cs typeface="Calibri"/>
                <a:sym typeface="ＭＳ Ｐ明朝"/>
              </a:rPr>
              <a:t> Leverage the time</a:t>
            </a:r>
            <a:r>
              <a:rPr sz="1900" u="sng" dirty="0">
                <a:solidFill>
                  <a:srgbClr val="129AC2"/>
                </a:solidFill>
                <a:latin typeface="Calibri"/>
                <a:ea typeface="Heiti TC Light"/>
                <a:cs typeface="Calibri"/>
                <a:sym typeface="ＭＳ Ｐ明朝"/>
              </a:rPr>
              <a:t/>
            </a:r>
            <a:br>
              <a:rPr sz="1900" u="sng" dirty="0">
                <a:solidFill>
                  <a:srgbClr val="129AC2"/>
                </a:solidFill>
                <a:latin typeface="Calibri"/>
                <a:ea typeface="Heiti TC Light"/>
                <a:cs typeface="Calibri"/>
                <a:sym typeface="ＭＳ Ｐ明朝"/>
              </a:rPr>
            </a:br>
            <a:r>
              <a:rPr sz="1900" dirty="0" err="1" smtClean="0">
                <a:solidFill>
                  <a:srgbClr val="042555"/>
                </a:solidFill>
                <a:latin typeface="Calibri"/>
                <a:ea typeface="Heiti TC Light"/>
                <a:cs typeface="Calibri"/>
                <a:sym typeface="ＭＳ Ｐ明朝"/>
              </a:rPr>
              <a:t>複製努力</a:t>
            </a:r>
            <a:r>
              <a:rPr lang="en-US" sz="1900" dirty="0" smtClean="0">
                <a:solidFill>
                  <a:srgbClr val="042555"/>
                </a:solidFill>
                <a:latin typeface="Calibri"/>
                <a:ea typeface="Heiti TC Light"/>
                <a:cs typeface="Calibri"/>
                <a:sym typeface="ＭＳ Ｐ明朝"/>
              </a:rPr>
              <a:t> Duplication</a:t>
            </a:r>
            <a:r>
              <a:rPr sz="1900" dirty="0" smtClean="0">
                <a:solidFill>
                  <a:srgbClr val="042555"/>
                </a:solidFill>
                <a:latin typeface="Calibri"/>
                <a:ea typeface="Heiti TC Light"/>
                <a:cs typeface="Calibri"/>
                <a:sym typeface="ＭＳ Ｐ明朝"/>
              </a:rPr>
              <a:t> </a:t>
            </a:r>
            <a:r>
              <a:rPr sz="1900" dirty="0">
                <a:solidFill>
                  <a:srgbClr val="042555"/>
                </a:solidFill>
                <a:latin typeface="Calibri"/>
                <a:ea typeface="Heiti TC Light"/>
                <a:cs typeface="Calibri"/>
                <a:sym typeface="ＭＳ Ｐ明朝"/>
              </a:rPr>
              <a:t/>
            </a:r>
            <a:br>
              <a:rPr sz="1900" dirty="0">
                <a:solidFill>
                  <a:srgbClr val="042555"/>
                </a:solidFill>
                <a:latin typeface="Calibri"/>
                <a:ea typeface="Heiti TC Light"/>
                <a:cs typeface="Calibri"/>
                <a:sym typeface="ＭＳ Ｐ明朝"/>
              </a:rPr>
            </a:br>
            <a:r>
              <a:rPr sz="1900" dirty="0">
                <a:solidFill>
                  <a:srgbClr val="042555"/>
                </a:solidFill>
                <a:latin typeface="Calibri"/>
                <a:ea typeface="Heiti TC Light"/>
                <a:cs typeface="Calibri"/>
                <a:sym typeface="ＭＳ Ｐ明朝"/>
              </a:rPr>
              <a:t>發展並管理2</a:t>
            </a:r>
            <a:r>
              <a:rPr sz="1900" dirty="0" smtClean="0">
                <a:solidFill>
                  <a:srgbClr val="042555"/>
                </a:solidFill>
                <a:latin typeface="Calibri"/>
                <a:ea typeface="Heiti TC Light"/>
                <a:cs typeface="Calibri"/>
                <a:sym typeface="ＭＳ Ｐ明朝"/>
              </a:rPr>
              <a:t>個銷售與經銷組織</a:t>
            </a:r>
            <a:endParaRPr lang="en-US" sz="1900" dirty="0" smtClean="0">
              <a:solidFill>
                <a:srgbClr val="042555"/>
              </a:solidFill>
              <a:latin typeface="Calibri"/>
              <a:ea typeface="Heiti TC Light"/>
              <a:cs typeface="Calibri"/>
              <a:sym typeface="ＭＳ Ｐ明朝"/>
            </a:endParaRPr>
          </a:p>
          <a:p>
            <a:pPr defTabSz="286984">
              <a:buClr>
                <a:srgbClr val="129AC2"/>
              </a:buClr>
              <a:buSzPct val="100000"/>
              <a:defRPr sz="1800"/>
            </a:pPr>
            <a:r>
              <a:rPr lang="en-US" sz="1900" dirty="0">
                <a:solidFill>
                  <a:srgbClr val="042555"/>
                </a:solidFill>
                <a:latin typeface="Calibri"/>
                <a:ea typeface="Heiti TC Light"/>
                <a:cs typeface="Calibri"/>
                <a:sym typeface="ＭＳ Ｐ明朝"/>
              </a:rPr>
              <a:t> </a:t>
            </a:r>
            <a:r>
              <a:rPr lang="en-US" sz="1900" dirty="0" smtClean="0">
                <a:solidFill>
                  <a:srgbClr val="042555"/>
                </a:solidFill>
                <a:latin typeface="Calibri"/>
                <a:ea typeface="Heiti TC Light"/>
                <a:cs typeface="Calibri"/>
                <a:sym typeface="ＭＳ Ｐ明朝"/>
              </a:rPr>
              <a:t>   Develop </a:t>
            </a:r>
            <a:r>
              <a:rPr lang="en-US" sz="1900" dirty="0">
                <a:solidFill>
                  <a:srgbClr val="042555"/>
                </a:solidFill>
                <a:latin typeface="Calibri"/>
                <a:ea typeface="Heiti TC Light"/>
                <a:cs typeface="Calibri"/>
                <a:sym typeface="ＭＳ Ｐ明朝"/>
              </a:rPr>
              <a:t>and manage two </a:t>
            </a:r>
            <a:r>
              <a:rPr lang="en-US" sz="1900" dirty="0" smtClean="0">
                <a:solidFill>
                  <a:srgbClr val="042555"/>
                </a:solidFill>
                <a:latin typeface="Calibri"/>
                <a:ea typeface="Heiti TC Light"/>
                <a:cs typeface="Calibri"/>
                <a:sym typeface="ＭＳ Ｐ明朝"/>
              </a:rPr>
              <a:t>Business Development Centers</a:t>
            </a:r>
            <a:r>
              <a:rPr sz="1900" dirty="0">
                <a:solidFill>
                  <a:srgbClr val="042555"/>
                </a:solidFill>
                <a:latin typeface="Calibri"/>
                <a:ea typeface="Heiti TC Light"/>
                <a:cs typeface="Calibri"/>
                <a:sym typeface="ＭＳ Ｐ明朝"/>
              </a:rPr>
              <a:t/>
            </a:r>
            <a:br>
              <a:rPr sz="1900" dirty="0">
                <a:solidFill>
                  <a:srgbClr val="042555"/>
                </a:solidFill>
                <a:latin typeface="Calibri"/>
                <a:ea typeface="Heiti TC Light"/>
                <a:cs typeface="Calibri"/>
                <a:sym typeface="ＭＳ Ｐ明朝"/>
              </a:rPr>
            </a:br>
            <a:r>
              <a:rPr lang="en-US" sz="1900" dirty="0" smtClean="0">
                <a:solidFill>
                  <a:srgbClr val="042555"/>
                </a:solidFill>
                <a:latin typeface="Calibri"/>
                <a:ea typeface="Heiti TC Light"/>
                <a:cs typeface="Calibri"/>
                <a:sym typeface="ＭＳ Ｐ明朝"/>
              </a:rPr>
              <a:t>    </a:t>
            </a:r>
            <a:r>
              <a:rPr sz="1900" dirty="0" smtClean="0">
                <a:solidFill>
                  <a:srgbClr val="042555"/>
                </a:solidFill>
                <a:latin typeface="Calibri"/>
                <a:ea typeface="Heiti TC Light"/>
                <a:cs typeface="Calibri"/>
                <a:sym typeface="ＭＳ Ｐ明朝"/>
              </a:rPr>
              <a:t>每個中心每週賺取港幣</a:t>
            </a:r>
            <a:r>
              <a:rPr sz="1900" dirty="0">
                <a:solidFill>
                  <a:srgbClr val="042555"/>
                </a:solidFill>
                <a:latin typeface="Calibri"/>
                <a:ea typeface="Heiti TC Light"/>
                <a:cs typeface="Calibri"/>
                <a:sym typeface="ＭＳ Ｐ明朝"/>
              </a:rPr>
              <a:t>2,300至27,600元的收入</a:t>
            </a:r>
            <a:r>
              <a:rPr sz="1900" baseline="30533" dirty="0" smtClean="0">
                <a:solidFill>
                  <a:srgbClr val="042555"/>
                </a:solidFill>
                <a:latin typeface="Calibri"/>
                <a:ea typeface="Heiti TC Light"/>
                <a:cs typeface="Calibri"/>
                <a:sym typeface="ＭＳ Ｐ明朝"/>
              </a:rPr>
              <a:t>*</a:t>
            </a:r>
            <a:endParaRPr lang="en-US" sz="1900" baseline="30533" dirty="0" smtClean="0">
              <a:solidFill>
                <a:srgbClr val="042555"/>
              </a:solidFill>
              <a:latin typeface="Calibri"/>
              <a:ea typeface="Heiti TC Light"/>
              <a:cs typeface="Calibri"/>
              <a:sym typeface="ＭＳ Ｐ明朝"/>
            </a:endParaRPr>
          </a:p>
          <a:p>
            <a:pPr defTabSz="286984">
              <a:buClr>
                <a:srgbClr val="129AC2"/>
              </a:buClr>
              <a:buSzPct val="100000"/>
              <a:defRPr sz="1800"/>
            </a:pPr>
            <a:r>
              <a:rPr sz="1900" dirty="0" smtClean="0">
                <a:solidFill>
                  <a:srgbClr val="042555"/>
                </a:solidFill>
                <a:latin typeface="Calibri"/>
                <a:ea typeface="Heiti TC Light"/>
                <a:cs typeface="Calibri"/>
                <a:sym typeface="ＭＳ Ｐ明朝"/>
              </a:rPr>
              <a:t> </a:t>
            </a:r>
            <a:r>
              <a:rPr lang="en-US" sz="1900" dirty="0" smtClean="0">
                <a:solidFill>
                  <a:srgbClr val="042555"/>
                </a:solidFill>
                <a:latin typeface="Calibri"/>
                <a:ea typeface="Heiti TC Light"/>
                <a:cs typeface="Calibri"/>
                <a:sym typeface="ＭＳ Ｐ明朝"/>
              </a:rPr>
              <a:t>   Each </a:t>
            </a:r>
            <a:r>
              <a:rPr lang="en-US" sz="1900" dirty="0">
                <a:solidFill>
                  <a:srgbClr val="042555"/>
                </a:solidFill>
                <a:latin typeface="Calibri"/>
                <a:ea typeface="Heiti TC Light"/>
                <a:cs typeface="Calibri"/>
                <a:sym typeface="ＭＳ Ｐ明朝"/>
              </a:rPr>
              <a:t>center earn weekly income of </a:t>
            </a:r>
            <a:r>
              <a:rPr lang="en-US" sz="1900" dirty="0" smtClean="0">
                <a:solidFill>
                  <a:srgbClr val="042555"/>
                </a:solidFill>
                <a:latin typeface="Calibri"/>
                <a:ea typeface="Heiti TC Light"/>
                <a:cs typeface="Calibri"/>
                <a:sym typeface="ＭＳ Ｐ明朝"/>
              </a:rPr>
              <a:t>HK$ </a:t>
            </a:r>
            <a:r>
              <a:rPr lang="en-US" sz="1900" dirty="0">
                <a:solidFill>
                  <a:srgbClr val="042555"/>
                </a:solidFill>
                <a:latin typeface="Calibri"/>
                <a:ea typeface="Heiti TC Light"/>
                <a:cs typeface="Calibri"/>
                <a:sym typeface="ＭＳ Ｐ明朝"/>
              </a:rPr>
              <a:t>2,300 to </a:t>
            </a:r>
            <a:r>
              <a:rPr lang="en-US" sz="1900" dirty="0" smtClean="0">
                <a:solidFill>
                  <a:srgbClr val="042555"/>
                </a:solidFill>
                <a:latin typeface="Calibri"/>
                <a:ea typeface="Heiti TC Light"/>
                <a:cs typeface="Calibri"/>
                <a:sym typeface="ＭＳ Ｐ明朝"/>
              </a:rPr>
              <a:t>27,600*</a:t>
            </a:r>
            <a:endParaRPr sz="1900" dirty="0">
              <a:solidFill>
                <a:srgbClr val="042555"/>
              </a:solidFill>
              <a:latin typeface="Calibri"/>
              <a:ea typeface="Heiti TC Light"/>
              <a:cs typeface="Calibri"/>
              <a:sym typeface="ＭＳ Ｐ明朝"/>
            </a:endParaRPr>
          </a:p>
          <a:p>
            <a:pPr defTabSz="286984">
              <a:defRPr sz="1800"/>
            </a:pPr>
            <a:r>
              <a:rPr sz="1900" dirty="0">
                <a:solidFill>
                  <a:srgbClr val="042555"/>
                </a:solidFill>
                <a:latin typeface="Calibri"/>
                <a:ea typeface="Heiti TC Light"/>
                <a:cs typeface="Calibri"/>
                <a:sym typeface="ＭＳ Ｐ明朝"/>
              </a:rPr>
              <a:t> </a:t>
            </a:r>
          </a:p>
        </p:txBody>
      </p:sp>
      <p:pic>
        <p:nvPicPr>
          <p:cNvPr id="55" name="image96.png" descr="DollarSign.png"/>
          <p:cNvPicPr/>
          <p:nvPr/>
        </p:nvPicPr>
        <p:blipFill>
          <a:blip r:embed="rId2" cstate="print">
            <a:extLst/>
          </a:blip>
          <a:stretch>
            <a:fillRect/>
          </a:stretch>
        </p:blipFill>
        <p:spPr>
          <a:xfrm>
            <a:off x="7218072" y="742950"/>
            <a:ext cx="859128" cy="753762"/>
          </a:xfrm>
          <a:prstGeom prst="rect">
            <a:avLst/>
          </a:prstGeom>
          <a:ln w="12700">
            <a:miter lim="400000"/>
          </a:ln>
        </p:spPr>
      </p:pic>
      <p:pic>
        <p:nvPicPr>
          <p:cNvPr id="56" name="image96.png" descr="DollarSign.png"/>
          <p:cNvPicPr/>
          <p:nvPr/>
        </p:nvPicPr>
        <p:blipFill>
          <a:blip r:embed="rId2" cstate="print">
            <a:extLst/>
          </a:blip>
          <a:stretch>
            <a:fillRect/>
          </a:stretch>
        </p:blipFill>
        <p:spPr>
          <a:xfrm>
            <a:off x="8056272" y="1809750"/>
            <a:ext cx="859128" cy="753762"/>
          </a:xfrm>
          <a:prstGeom prst="rect">
            <a:avLst/>
          </a:prstGeom>
          <a:ln w="12700">
            <a:miter lim="400000"/>
          </a:ln>
        </p:spPr>
      </p:pic>
      <p:pic>
        <p:nvPicPr>
          <p:cNvPr id="57" name="image96.png" descr="DollarSign.png"/>
          <p:cNvPicPr/>
          <p:nvPr/>
        </p:nvPicPr>
        <p:blipFill>
          <a:blip r:embed="rId2" cstate="print">
            <a:extLst/>
          </a:blip>
          <a:stretch>
            <a:fillRect/>
          </a:stretch>
        </p:blipFill>
        <p:spPr>
          <a:xfrm>
            <a:off x="7391627" y="1809750"/>
            <a:ext cx="859127" cy="753762"/>
          </a:xfrm>
          <a:prstGeom prst="rect">
            <a:avLst/>
          </a:prstGeom>
          <a:ln w="12700">
            <a:miter lim="400000"/>
          </a:ln>
        </p:spPr>
      </p:pic>
      <p:pic>
        <p:nvPicPr>
          <p:cNvPr id="58" name="image96.png" descr="DollarSign.png"/>
          <p:cNvPicPr/>
          <p:nvPr/>
        </p:nvPicPr>
        <p:blipFill>
          <a:blip r:embed="rId2" cstate="print">
            <a:extLst/>
          </a:blip>
          <a:stretch>
            <a:fillRect/>
          </a:stretch>
        </p:blipFill>
        <p:spPr>
          <a:xfrm>
            <a:off x="6680669" y="1809750"/>
            <a:ext cx="859128" cy="753762"/>
          </a:xfrm>
          <a:prstGeom prst="rect">
            <a:avLst/>
          </a:prstGeom>
          <a:ln w="12700">
            <a:miter lim="400000"/>
          </a:ln>
        </p:spPr>
      </p:pic>
      <p:pic>
        <p:nvPicPr>
          <p:cNvPr id="59" name="image96.png" descr="DollarSign.png"/>
          <p:cNvPicPr/>
          <p:nvPr/>
        </p:nvPicPr>
        <p:blipFill>
          <a:blip r:embed="rId2" cstate="print">
            <a:extLst/>
          </a:blip>
          <a:stretch>
            <a:fillRect/>
          </a:stretch>
        </p:blipFill>
        <p:spPr>
          <a:xfrm>
            <a:off x="7777462" y="3466183"/>
            <a:ext cx="859128" cy="753762"/>
          </a:xfrm>
          <a:prstGeom prst="rect">
            <a:avLst/>
          </a:prstGeom>
          <a:ln w="12700">
            <a:miter lim="400000"/>
          </a:ln>
        </p:spPr>
      </p:pic>
      <p:pic>
        <p:nvPicPr>
          <p:cNvPr id="60" name="image96.png" descr="DollarSign.png"/>
          <p:cNvPicPr/>
          <p:nvPr/>
        </p:nvPicPr>
        <p:blipFill>
          <a:blip r:embed="rId2" cstate="print">
            <a:extLst/>
          </a:blip>
          <a:stretch>
            <a:fillRect/>
          </a:stretch>
        </p:blipFill>
        <p:spPr>
          <a:xfrm>
            <a:off x="7083107" y="3447298"/>
            <a:ext cx="859128" cy="753762"/>
          </a:xfrm>
          <a:prstGeom prst="rect">
            <a:avLst/>
          </a:prstGeom>
          <a:ln w="12700">
            <a:miter lim="400000"/>
          </a:ln>
        </p:spPr>
      </p:pic>
      <p:pic>
        <p:nvPicPr>
          <p:cNvPr id="61" name="image96.png" descr="DollarSign.png"/>
          <p:cNvPicPr/>
          <p:nvPr/>
        </p:nvPicPr>
        <p:blipFill>
          <a:blip r:embed="rId2" cstate="print">
            <a:extLst/>
          </a:blip>
          <a:stretch>
            <a:fillRect/>
          </a:stretch>
        </p:blipFill>
        <p:spPr>
          <a:xfrm>
            <a:off x="8056272" y="3961607"/>
            <a:ext cx="859128" cy="753762"/>
          </a:xfrm>
          <a:prstGeom prst="rect">
            <a:avLst/>
          </a:prstGeom>
          <a:ln w="12700">
            <a:miter lim="400000"/>
          </a:ln>
        </p:spPr>
      </p:pic>
      <p:pic>
        <p:nvPicPr>
          <p:cNvPr id="62" name="image96.png" descr="DollarSign.png"/>
          <p:cNvPicPr/>
          <p:nvPr/>
        </p:nvPicPr>
        <p:blipFill>
          <a:blip r:embed="rId2" cstate="print">
            <a:extLst/>
          </a:blip>
          <a:stretch>
            <a:fillRect/>
          </a:stretch>
        </p:blipFill>
        <p:spPr>
          <a:xfrm>
            <a:off x="7347898" y="3997598"/>
            <a:ext cx="859128" cy="753762"/>
          </a:xfrm>
          <a:prstGeom prst="rect">
            <a:avLst/>
          </a:prstGeom>
          <a:ln w="12700">
            <a:miter lim="400000"/>
          </a:ln>
        </p:spPr>
      </p:pic>
      <p:pic>
        <p:nvPicPr>
          <p:cNvPr id="63" name="image96.png" descr="DollarSign.png"/>
          <p:cNvPicPr/>
          <p:nvPr/>
        </p:nvPicPr>
        <p:blipFill>
          <a:blip r:embed="rId2" cstate="print">
            <a:extLst/>
          </a:blip>
          <a:stretch>
            <a:fillRect/>
          </a:stretch>
        </p:blipFill>
        <p:spPr>
          <a:xfrm>
            <a:off x="6696386" y="3997598"/>
            <a:ext cx="859128" cy="753762"/>
          </a:xfrm>
          <a:prstGeom prst="rect">
            <a:avLst/>
          </a:prstGeom>
          <a:ln w="12700">
            <a:miter lim="400000"/>
          </a:ln>
        </p:spPr>
      </p:pic>
      <p:pic>
        <p:nvPicPr>
          <p:cNvPr id="64" name="image96.png" descr="DollarSign.png"/>
          <p:cNvPicPr/>
          <p:nvPr/>
        </p:nvPicPr>
        <p:blipFill>
          <a:blip r:embed="rId2" cstate="print">
            <a:extLst/>
          </a:blip>
          <a:stretch>
            <a:fillRect/>
          </a:stretch>
        </p:blipFill>
        <p:spPr>
          <a:xfrm>
            <a:off x="7453154" y="2952750"/>
            <a:ext cx="859128" cy="753762"/>
          </a:xfrm>
          <a:prstGeom prst="rect">
            <a:avLst/>
          </a:prstGeom>
          <a:ln w="12700">
            <a:miter lim="400000"/>
          </a:ln>
        </p:spPr>
      </p:pic>
    </p:spTree>
    <p:extLst>
      <p:ext uri="{BB962C8B-B14F-4D97-AF65-F5344CB8AC3E}">
        <p14:creationId xmlns:p14="http://schemas.microsoft.com/office/powerpoint/2010/main" val="43185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8"/>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56"/>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61"/>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62"/>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63"/>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60"/>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59"/>
                                        </p:tgtEl>
                                        <p:attrNameLst>
                                          <p:attrName>style.visibility</p:attrName>
                                        </p:attrNameLst>
                                      </p:cBhvr>
                                      <p:to>
                                        <p:strVal val="visible"/>
                                      </p:to>
                                    </p:set>
                                  </p:childTnLst>
                                </p:cTn>
                              </p:par>
                              <p:par>
                                <p:cTn id="27" presetID="1" presetClass="entr" presetSubtype="0" fill="hold" grpId="0" nodeType="withEffect">
                                  <p:stCondLst>
                                    <p:cond delay="0"/>
                                  </p:stCondLst>
                                  <p:iterate>
                                    <p:tmAbs val="0"/>
                                  </p:iterate>
                                  <p:childTnLst>
                                    <p:set>
                                      <p:cBhvr>
                                        <p:cTn id="28" fill="hold"/>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dvAuto="0"/>
      <p:bldP spid="56" grpId="0" animBg="1" advAuto="0"/>
      <p:bldP spid="57" grpId="0" animBg="1" advAuto="0"/>
      <p:bldP spid="58" grpId="0" animBg="1" advAuto="0"/>
      <p:bldP spid="59" grpId="0" animBg="1" advAuto="0"/>
      <p:bldP spid="60" grpId="0" animBg="1" advAuto="0"/>
      <p:bldP spid="61" grpId="0" animBg="1" advAuto="0"/>
      <p:bldP spid="62" grpId="0" animBg="1" advAuto="0"/>
      <p:bldP spid="63" grpId="0" animBg="1" advAuto="0"/>
      <p:bldP spid="64"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230.png"/>
          <p:cNvPicPr/>
          <p:nvPr/>
        </p:nvPicPr>
        <p:blipFill>
          <a:blip r:embed="rId2" cstate="print">
            <a:extLst/>
          </a:blip>
          <a:stretch>
            <a:fillRect/>
          </a:stretch>
        </p:blipFill>
        <p:spPr>
          <a:xfrm>
            <a:off x="3379343" y="1439912"/>
            <a:ext cx="2387216" cy="819767"/>
          </a:xfrm>
          <a:prstGeom prst="rect">
            <a:avLst/>
          </a:prstGeom>
          <a:ln w="12700">
            <a:miter lim="400000"/>
          </a:ln>
        </p:spPr>
      </p:pic>
      <p:pic>
        <p:nvPicPr>
          <p:cNvPr id="67" name="image231.png"/>
          <p:cNvPicPr/>
          <p:nvPr/>
        </p:nvPicPr>
        <p:blipFill>
          <a:blip r:embed="rId3" cstate="print">
            <a:extLst/>
          </a:blip>
          <a:stretch>
            <a:fillRect/>
          </a:stretch>
        </p:blipFill>
        <p:spPr>
          <a:xfrm>
            <a:off x="1718609" y="2254682"/>
            <a:ext cx="1963064" cy="653239"/>
          </a:xfrm>
          <a:prstGeom prst="rect">
            <a:avLst/>
          </a:prstGeom>
          <a:ln w="12700">
            <a:miter lim="400000"/>
          </a:ln>
        </p:spPr>
      </p:pic>
      <p:pic>
        <p:nvPicPr>
          <p:cNvPr id="68" name="image232.png"/>
          <p:cNvPicPr/>
          <p:nvPr/>
        </p:nvPicPr>
        <p:blipFill>
          <a:blip r:embed="rId4" cstate="print">
            <a:extLst/>
          </a:blip>
          <a:stretch>
            <a:fillRect/>
          </a:stretch>
        </p:blipFill>
        <p:spPr>
          <a:xfrm>
            <a:off x="5449399" y="2253949"/>
            <a:ext cx="1907033" cy="654704"/>
          </a:xfrm>
          <a:prstGeom prst="rect">
            <a:avLst/>
          </a:prstGeom>
          <a:ln w="12700">
            <a:miter lim="400000"/>
          </a:ln>
        </p:spPr>
      </p:pic>
      <p:pic>
        <p:nvPicPr>
          <p:cNvPr id="69" name="image233.png"/>
          <p:cNvPicPr/>
          <p:nvPr/>
        </p:nvPicPr>
        <p:blipFill>
          <a:blip r:embed="rId5" cstate="print">
            <a:extLst/>
          </a:blip>
          <a:stretch>
            <a:fillRect/>
          </a:stretch>
        </p:blipFill>
        <p:spPr>
          <a:xfrm>
            <a:off x="4496113" y="2274672"/>
            <a:ext cx="185182" cy="1151740"/>
          </a:xfrm>
          <a:prstGeom prst="rect">
            <a:avLst/>
          </a:prstGeom>
          <a:ln w="12700">
            <a:miter lim="400000"/>
          </a:ln>
        </p:spPr>
      </p:pic>
      <p:sp>
        <p:nvSpPr>
          <p:cNvPr id="70" name="Shape 70"/>
          <p:cNvSpPr/>
          <p:nvPr/>
        </p:nvSpPr>
        <p:spPr>
          <a:xfrm>
            <a:off x="2738438" y="225682"/>
            <a:ext cx="3700534" cy="1049282"/>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algn="ctr" defTabSz="914400">
              <a:defRPr sz="1800"/>
            </a:pPr>
            <a:r>
              <a:rPr sz="3600" dirty="0">
                <a:solidFill>
                  <a:srgbClr val="0099CC"/>
                </a:solidFill>
                <a:latin typeface="Calibri"/>
                <a:ea typeface="Heiti TC Light"/>
                <a:cs typeface="Calibri"/>
              </a:rPr>
              <a:t>2-3</a:t>
            </a:r>
            <a:r>
              <a:rPr sz="3600" dirty="0" smtClean="0">
                <a:solidFill>
                  <a:srgbClr val="0099CC"/>
                </a:solidFill>
                <a:latin typeface="Calibri"/>
                <a:ea typeface="Heiti TC Light"/>
                <a:cs typeface="Calibri"/>
              </a:rPr>
              <a:t>目標的骨幹</a:t>
            </a:r>
            <a:endParaRPr lang="en-US" sz="3600" dirty="0" smtClean="0">
              <a:solidFill>
                <a:srgbClr val="0099CC"/>
              </a:solidFill>
              <a:latin typeface="Calibri"/>
              <a:ea typeface="Heiti TC Light"/>
              <a:cs typeface="Calibri"/>
            </a:endParaRPr>
          </a:p>
          <a:p>
            <a:pPr algn="ctr" defTabSz="914400">
              <a:defRPr sz="1800"/>
            </a:pPr>
            <a:r>
              <a:rPr lang="en-US" sz="2800" dirty="0" smtClean="0">
                <a:solidFill>
                  <a:srgbClr val="0099CC"/>
                </a:solidFill>
                <a:latin typeface="Calibri"/>
                <a:ea typeface="Heiti TC Light"/>
                <a:cs typeface="Calibri"/>
              </a:rPr>
              <a:t>The core of 2-3 year plan</a:t>
            </a:r>
            <a:endParaRPr sz="2800" dirty="0">
              <a:solidFill>
                <a:srgbClr val="0099CC"/>
              </a:solidFill>
              <a:latin typeface="Calibri"/>
              <a:ea typeface="Heiti TC Light"/>
              <a:cs typeface="Calibri"/>
            </a:endParaRPr>
          </a:p>
        </p:txBody>
      </p:sp>
    </p:spTree>
    <p:extLst>
      <p:ext uri="{BB962C8B-B14F-4D97-AF65-F5344CB8AC3E}">
        <p14:creationId xmlns:p14="http://schemas.microsoft.com/office/powerpoint/2010/main" val="393403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par>
                          <p:cTn id="18" fill="hold">
                            <p:stCondLst>
                              <p:cond delay="500"/>
                            </p:stCondLst>
                            <p:childTnLst>
                              <p:par>
                                <p:cTn id="19" presetID="22" presetClass="entr" presetSubtype="1" fill="hold" grpId="0" nodeType="afterEffect">
                                  <p:stCondLst>
                                    <p:cond delay="0"/>
                                  </p:stCondLst>
                                  <p:iterate>
                                    <p:tmAbs val="0"/>
                                  </p:iterate>
                                  <p:childTnLst>
                                    <p:set>
                                      <p:cBhvr>
                                        <p:cTn id="20" fill="hold"/>
                                        <p:tgtEl>
                                          <p:spTgt spid="69"/>
                                        </p:tgtEl>
                                        <p:attrNameLst>
                                          <p:attrName>style.visibility</p:attrName>
                                        </p:attrNameLst>
                                      </p:cBhvr>
                                      <p:to>
                                        <p:strVal val="visible"/>
                                      </p:to>
                                    </p:set>
                                    <p:animEffect transition="in" filter="wipe(up)">
                                      <p:cBhvr>
                                        <p:cTn id="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advAuto="0"/>
      <p:bldP spid="67" grpId="0" animBg="1" advAuto="0"/>
      <p:bldP spid="68" grpId="0" animBg="1" advAuto="0"/>
      <p:bldP spid="69"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2760535" y="14080"/>
            <a:ext cx="3268331" cy="618395"/>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algn="ctr" defTabSz="914400">
              <a:defRPr sz="1800"/>
            </a:pPr>
            <a:r>
              <a:rPr sz="3600" dirty="0" smtClean="0">
                <a:solidFill>
                  <a:srgbClr val="0099CC"/>
                </a:solidFill>
                <a:latin typeface="Calibri"/>
                <a:ea typeface="Heiti TC Light"/>
                <a:cs typeface="Calibri"/>
              </a:rPr>
              <a:t>2</a:t>
            </a:r>
            <a:r>
              <a:rPr lang="en-US" sz="3600" dirty="0" smtClean="0">
                <a:solidFill>
                  <a:srgbClr val="0099CC"/>
                </a:solidFill>
                <a:latin typeface="Calibri"/>
                <a:ea typeface="Heiti TC Light"/>
                <a:cs typeface="Calibri"/>
              </a:rPr>
              <a:t> - </a:t>
            </a:r>
            <a:r>
              <a:rPr sz="3600" dirty="0" smtClean="0">
                <a:solidFill>
                  <a:srgbClr val="0099CC"/>
                </a:solidFill>
                <a:latin typeface="Calibri"/>
                <a:ea typeface="Heiti TC Light"/>
                <a:cs typeface="Calibri"/>
              </a:rPr>
              <a:t>3年證實可行</a:t>
            </a:r>
            <a:endParaRPr lang="en-US" sz="3600" dirty="0" smtClean="0">
              <a:solidFill>
                <a:srgbClr val="0099CC"/>
              </a:solidFill>
              <a:latin typeface="Calibri"/>
              <a:ea typeface="Heiti TC Light"/>
              <a:cs typeface="Calibri"/>
            </a:endParaRPr>
          </a:p>
        </p:txBody>
      </p:sp>
      <p:graphicFrame>
        <p:nvGraphicFramePr>
          <p:cNvPr id="73" name="Table 73"/>
          <p:cNvGraphicFramePr/>
          <p:nvPr>
            <p:extLst>
              <p:ext uri="{D42A27DB-BD31-4B8C-83A1-F6EECF244321}">
                <p14:modId xmlns:p14="http://schemas.microsoft.com/office/powerpoint/2010/main" val="1009899930"/>
              </p:ext>
            </p:extLst>
          </p:nvPr>
        </p:nvGraphicFramePr>
        <p:xfrm>
          <a:off x="457200" y="819150"/>
          <a:ext cx="8382000" cy="3144346"/>
        </p:xfrm>
        <a:graphic>
          <a:graphicData uri="http://schemas.openxmlformats.org/drawingml/2006/table">
            <a:tbl>
              <a:tblPr/>
              <a:tblGrid>
                <a:gridCol w="1676400"/>
                <a:gridCol w="1458035"/>
                <a:gridCol w="1475664"/>
                <a:gridCol w="1909685"/>
                <a:gridCol w="1862216"/>
              </a:tblGrid>
              <a:tr h="333006">
                <a:tc>
                  <a:txBody>
                    <a:bodyPr/>
                    <a:lstStyle/>
                    <a:p>
                      <a:pPr lvl="0" algn="ctr" defTabSz="914400">
                        <a:defRPr sz="1800"/>
                      </a:pPr>
                      <a:r>
                        <a:rPr sz="1400" dirty="0" err="1" smtClean="0">
                          <a:solidFill>
                            <a:srgbClr val="002060"/>
                          </a:solidFill>
                          <a:sym typeface="Helvetica Light"/>
                        </a:rPr>
                        <a:t>季度</a:t>
                      </a:r>
                      <a:r>
                        <a:rPr lang="en-US" sz="1400" dirty="0" smtClean="0">
                          <a:solidFill>
                            <a:srgbClr val="002060"/>
                          </a:solidFill>
                          <a:sym typeface="Helvetica Light"/>
                        </a:rPr>
                        <a:t> Quarter</a:t>
                      </a:r>
                      <a:endParaRPr sz="1400" dirty="0">
                        <a:solidFill>
                          <a:srgbClr val="002060"/>
                        </a:solidFill>
                        <a:sym typeface="Helvetica Light"/>
                      </a:endParaRPr>
                    </a:p>
                  </a:txBody>
                  <a:tcPr marL="35719" marR="35719" marT="26789" marB="26789" anchor="ctr" horzOverflow="overflow">
                    <a:lnL w="12700">
                      <a:miter lim="400000"/>
                    </a:lnL>
                    <a:lnT w="12700">
                      <a:miter lim="400000"/>
                    </a:lnT>
                  </a:tcPr>
                </a:tc>
                <a:tc>
                  <a:txBody>
                    <a:bodyPr/>
                    <a:lstStyle/>
                    <a:p>
                      <a:pPr lvl="0" algn="ctr" defTabSz="914400">
                        <a:defRPr sz="1800"/>
                      </a:pPr>
                      <a:r>
                        <a:rPr sz="1400" dirty="0" smtClean="0">
                          <a:solidFill>
                            <a:srgbClr val="002060"/>
                          </a:solidFill>
                          <a:sym typeface="Helvetica Light"/>
                        </a:rPr>
                        <a:t>左</a:t>
                      </a:r>
                      <a:r>
                        <a:rPr lang="en-US" sz="1400" dirty="0" smtClean="0">
                          <a:solidFill>
                            <a:srgbClr val="002060"/>
                          </a:solidFill>
                          <a:sym typeface="Helvetica Light"/>
                        </a:rPr>
                        <a:t> Left</a:t>
                      </a:r>
                      <a:endParaRPr sz="1400" dirty="0">
                        <a:solidFill>
                          <a:srgbClr val="002060"/>
                        </a:solidFill>
                        <a:sym typeface="Helvetica Light"/>
                      </a:endParaRPr>
                    </a:p>
                  </a:txBody>
                  <a:tcPr marL="35719" marR="35719" marT="26789" marB="26789" anchor="ctr" horzOverflow="overflow">
                    <a:lnT w="12700">
                      <a:miter lim="400000"/>
                    </a:lnT>
                  </a:tcPr>
                </a:tc>
                <a:tc>
                  <a:txBody>
                    <a:bodyPr/>
                    <a:lstStyle/>
                    <a:p>
                      <a:pPr lvl="0" algn="ctr" defTabSz="914400">
                        <a:defRPr sz="1800"/>
                      </a:pPr>
                      <a:r>
                        <a:rPr sz="1400" dirty="0" smtClean="0">
                          <a:solidFill>
                            <a:srgbClr val="002060"/>
                          </a:solidFill>
                          <a:sym typeface="Helvetica Light"/>
                        </a:rPr>
                        <a:t>右</a:t>
                      </a:r>
                      <a:r>
                        <a:rPr lang="en-US" sz="1400" dirty="0" smtClean="0">
                          <a:solidFill>
                            <a:srgbClr val="002060"/>
                          </a:solidFill>
                          <a:sym typeface="Helvetica Light"/>
                        </a:rPr>
                        <a:t> Right</a:t>
                      </a:r>
                      <a:endParaRPr sz="1400" dirty="0">
                        <a:solidFill>
                          <a:srgbClr val="002060"/>
                        </a:solidFill>
                        <a:sym typeface="Helvetica Light"/>
                      </a:endParaRPr>
                    </a:p>
                  </a:txBody>
                  <a:tcPr marL="35719" marR="35719" marT="26789" marB="26789" anchor="ctr" horzOverflow="overflow">
                    <a:lnT w="12700">
                      <a:miter lim="400000"/>
                    </a:lnT>
                  </a:tcPr>
                </a:tc>
                <a:tc>
                  <a:txBody>
                    <a:bodyPr/>
                    <a:lstStyle/>
                    <a:p>
                      <a:pPr lvl="0" algn="ctr" defTabSz="914400">
                        <a:defRPr sz="1800"/>
                      </a:pPr>
                      <a:r>
                        <a:rPr sz="1400" dirty="0" err="1" smtClean="0">
                          <a:solidFill>
                            <a:srgbClr val="002060"/>
                          </a:solidFill>
                          <a:sym typeface="Helvetica Light"/>
                        </a:rPr>
                        <a:t>累積左</a:t>
                      </a:r>
                      <a:endParaRPr lang="en-US" sz="1400" dirty="0" smtClean="0">
                        <a:solidFill>
                          <a:srgbClr val="002060"/>
                        </a:solidFill>
                        <a:sym typeface="Helvetica Light"/>
                      </a:endParaRPr>
                    </a:p>
                    <a:p>
                      <a:pPr lvl="0" algn="ctr" defTabSz="914400">
                        <a:defRPr sz="1800"/>
                      </a:pPr>
                      <a:r>
                        <a:rPr lang="en-US" sz="1400" dirty="0" smtClean="0">
                          <a:solidFill>
                            <a:srgbClr val="002060"/>
                          </a:solidFill>
                          <a:sym typeface="Helvetica Light"/>
                        </a:rPr>
                        <a:t>Accumulate on the Left</a:t>
                      </a:r>
                      <a:endParaRPr sz="1400" dirty="0">
                        <a:solidFill>
                          <a:srgbClr val="002060"/>
                        </a:solidFill>
                        <a:sym typeface="Helvetica Light"/>
                      </a:endParaRPr>
                    </a:p>
                  </a:txBody>
                  <a:tcPr marL="35719" marR="35719" marT="26789" marB="26789" anchor="ctr" horzOverflow="overflow">
                    <a:lnT w="12700">
                      <a:miter lim="400000"/>
                    </a:lnT>
                  </a:tcPr>
                </a:tc>
                <a:tc>
                  <a:txBody>
                    <a:bodyPr/>
                    <a:lstStyle/>
                    <a:p>
                      <a:pPr lvl="0" algn="ctr" defTabSz="914400">
                        <a:defRPr sz="1800"/>
                      </a:pPr>
                      <a:r>
                        <a:rPr sz="1400" dirty="0" err="1" smtClean="0">
                          <a:solidFill>
                            <a:srgbClr val="002060"/>
                          </a:solidFill>
                          <a:sym typeface="Helvetica Light"/>
                        </a:rPr>
                        <a:t>累積右</a:t>
                      </a:r>
                      <a:endParaRPr lang="en-US" sz="1400" dirty="0" smtClean="0">
                        <a:solidFill>
                          <a:srgbClr val="002060"/>
                        </a:solidFill>
                        <a:sym typeface="Helvetica Light"/>
                      </a:endParaRPr>
                    </a:p>
                    <a:p>
                      <a:pPr marL="0" marR="0" lvl="0" indent="0" algn="ctr" defTabSz="914400" rtl="0" eaLnBrk="1" fontAlgn="auto" latinLnBrk="0" hangingPunct="1">
                        <a:lnSpc>
                          <a:spcPct val="100000"/>
                        </a:lnSpc>
                        <a:spcBef>
                          <a:spcPts val="0"/>
                        </a:spcBef>
                        <a:spcAft>
                          <a:spcPts val="0"/>
                        </a:spcAft>
                        <a:buClrTx/>
                        <a:buSzTx/>
                        <a:buFontTx/>
                        <a:buNone/>
                        <a:tabLst/>
                        <a:defRPr sz="1800"/>
                      </a:pPr>
                      <a:r>
                        <a:rPr lang="en-US" sz="1400" dirty="0" smtClean="0">
                          <a:solidFill>
                            <a:srgbClr val="002060"/>
                          </a:solidFill>
                          <a:sym typeface="Helvetica Light"/>
                        </a:rPr>
                        <a:t>Accumulate on the Right</a:t>
                      </a:r>
                    </a:p>
                  </a:txBody>
                  <a:tcPr marL="35719" marR="35719" marT="26789" marB="26789" anchor="ctr" horzOverflow="overflow">
                    <a:lnR w="12700">
                      <a:miter lim="400000"/>
                    </a:lnR>
                    <a:lnT w="12700">
                      <a:miter lim="400000"/>
                    </a:lnT>
                  </a:tcPr>
                </a:tc>
              </a:tr>
              <a:tr h="333006">
                <a:tc>
                  <a:txBody>
                    <a:bodyPr/>
                    <a:lstStyle/>
                    <a:p>
                      <a:pPr lvl="0" algn="ctr" defTabSz="914400">
                        <a:defRPr sz="1800"/>
                      </a:pPr>
                      <a:r>
                        <a:rPr sz="1400" b="1" dirty="0">
                          <a:solidFill>
                            <a:srgbClr val="002060"/>
                          </a:solidFill>
                          <a:latin typeface="Helvetica"/>
                          <a:ea typeface="Helvetica"/>
                          <a:cs typeface="Helvetica"/>
                          <a:sym typeface="Helvetica"/>
                        </a:rPr>
                        <a:t>1</a:t>
                      </a:r>
                    </a:p>
                  </a:txBody>
                  <a:tcPr marL="35719" marR="35719" marT="26789" marB="26789" anchor="ctr" horzOverflow="overflow">
                    <a:lnL w="12700">
                      <a:miter lim="400000"/>
                    </a:lnL>
                  </a:tcPr>
                </a:tc>
                <a:tc>
                  <a:txBody>
                    <a:bodyPr/>
                    <a:lstStyle/>
                    <a:p>
                      <a:pPr lvl="0" algn="ctr" defTabSz="914400">
                        <a:defRPr sz="1800"/>
                      </a:pPr>
                      <a:endParaRPr sz="1400" b="1" dirty="0">
                        <a:solidFill>
                          <a:srgbClr val="002060"/>
                        </a:solidFill>
                        <a:latin typeface="Helvetica"/>
                        <a:ea typeface="Helvetica"/>
                        <a:cs typeface="Helvetica"/>
                        <a:sym typeface="Helvetica"/>
                      </a:endParaRPr>
                    </a:p>
                  </a:txBody>
                  <a:tcPr marL="35719" marR="35719" marT="26789" marB="26789" anchor="ctr" horzOverflow="overflow"/>
                </a:tc>
                <a:tc>
                  <a:txBody>
                    <a:bodyPr/>
                    <a:lstStyle/>
                    <a:p>
                      <a:pPr lvl="0" algn="ctr" defTabSz="914400">
                        <a:defRPr sz="1800"/>
                      </a:pPr>
                      <a:endParaRPr sz="1400" b="1" dirty="0">
                        <a:solidFill>
                          <a:srgbClr val="002060"/>
                        </a:solidFill>
                        <a:latin typeface="Helvetica"/>
                        <a:ea typeface="Helvetica"/>
                        <a:cs typeface="Helvetica"/>
                        <a:sym typeface="Helvetica"/>
                      </a:endParaRPr>
                    </a:p>
                  </a:txBody>
                  <a:tcPr marL="35719" marR="35719" marT="26789" marB="26789" anchor="ctr" horzOverflow="overflow"/>
                </a:tc>
                <a:tc>
                  <a:txBody>
                    <a:bodyPr/>
                    <a:lstStyle/>
                    <a:p>
                      <a:pPr lvl="0" algn="ctr" defTabSz="914400">
                        <a:defRPr sz="1800"/>
                      </a:pPr>
                      <a:endParaRPr sz="1400" b="1" dirty="0">
                        <a:solidFill>
                          <a:srgbClr val="002060"/>
                        </a:solidFill>
                        <a:latin typeface="Helvetica"/>
                        <a:ea typeface="Helvetica"/>
                        <a:cs typeface="Helvetica"/>
                        <a:sym typeface="Helvetica"/>
                      </a:endParaRPr>
                    </a:p>
                  </a:txBody>
                  <a:tcPr marL="35719" marR="35719" marT="26789" marB="26789" anchor="ctr" horzOverflow="overflow"/>
                </a:tc>
                <a:tc>
                  <a:txBody>
                    <a:bodyPr/>
                    <a:lstStyle/>
                    <a:p>
                      <a:pPr lvl="0" algn="ctr" defTabSz="914400">
                        <a:defRPr sz="1800"/>
                      </a:pPr>
                      <a:endParaRPr sz="1400" b="1" dirty="0">
                        <a:solidFill>
                          <a:srgbClr val="002060"/>
                        </a:solidFill>
                        <a:latin typeface="Helvetica"/>
                        <a:ea typeface="Helvetica"/>
                        <a:cs typeface="Helvetica"/>
                        <a:sym typeface="Helvetica"/>
                      </a:endParaRPr>
                    </a:p>
                  </a:txBody>
                  <a:tcPr marL="35719" marR="35719" marT="26789" marB="26789" anchor="ctr" horzOverflow="overflow">
                    <a:lnR w="12700">
                      <a:miter lim="400000"/>
                    </a:lnR>
                  </a:tcPr>
                </a:tc>
              </a:tr>
              <a:tr h="333006">
                <a:tc>
                  <a:txBody>
                    <a:bodyPr/>
                    <a:lstStyle/>
                    <a:p>
                      <a:pPr lvl="0" algn="ctr" defTabSz="914400">
                        <a:defRPr sz="1800"/>
                      </a:pPr>
                      <a:r>
                        <a:rPr sz="1400" b="1" dirty="0">
                          <a:solidFill>
                            <a:srgbClr val="002060"/>
                          </a:solidFill>
                          <a:latin typeface="Helvetica"/>
                          <a:ea typeface="Helvetica"/>
                          <a:cs typeface="Helvetica"/>
                          <a:sym typeface="Helvetica"/>
                        </a:rPr>
                        <a:t>2</a:t>
                      </a:r>
                    </a:p>
                  </a:txBody>
                  <a:tcPr marL="35719" marR="35719" marT="26789" marB="26789" anchor="ctr" horzOverflow="overflow">
                    <a:lnL w="12700">
                      <a:miter lim="400000"/>
                    </a:lnL>
                  </a:tcPr>
                </a:tc>
                <a:tc>
                  <a:txBody>
                    <a:bodyPr/>
                    <a:lstStyle/>
                    <a:p>
                      <a:endParaRPr lang="en-US" dirty="0"/>
                    </a:p>
                  </a:txBody>
                  <a:tcPr marL="35719" marR="35719" marT="26789" marB="26789" anchor="ctr" horzOverflow="overflow"/>
                </a:tc>
                <a:tc>
                  <a:txBody>
                    <a:bodyPr/>
                    <a:lstStyle/>
                    <a:p>
                      <a:endParaRPr lang="en-US"/>
                    </a:p>
                  </a:txBody>
                  <a:tcPr marL="35719" marR="35719" marT="26789" marB="26789" anchor="ctr" horzOverflow="overflow"/>
                </a:tc>
                <a:tc>
                  <a:txBody>
                    <a:bodyPr/>
                    <a:lstStyle/>
                    <a:p>
                      <a:endParaRPr lang="en-US" dirty="0"/>
                    </a:p>
                  </a:txBody>
                  <a:tcPr marL="35719" marR="35719" marT="26789" marB="26789" anchor="ctr" horzOverflow="overflow"/>
                </a:tc>
                <a:tc>
                  <a:txBody>
                    <a:bodyPr/>
                    <a:lstStyle/>
                    <a:p>
                      <a:endParaRPr lang="en-US"/>
                    </a:p>
                  </a:txBody>
                  <a:tcPr marL="35719" marR="35719" marT="26789" marB="26789" anchor="ctr" horzOverflow="overflow">
                    <a:lnR w="12700">
                      <a:miter lim="400000"/>
                    </a:lnR>
                  </a:tcPr>
                </a:tc>
              </a:tr>
              <a:tr h="333006">
                <a:tc>
                  <a:txBody>
                    <a:bodyPr/>
                    <a:lstStyle/>
                    <a:p>
                      <a:pPr lvl="0" algn="ctr" defTabSz="914400">
                        <a:defRPr sz="1800"/>
                      </a:pPr>
                      <a:r>
                        <a:rPr sz="1400" b="1" dirty="0">
                          <a:solidFill>
                            <a:srgbClr val="002060"/>
                          </a:solidFill>
                          <a:latin typeface="Helvetica"/>
                          <a:ea typeface="Helvetica"/>
                          <a:cs typeface="Helvetica"/>
                          <a:sym typeface="Helvetica"/>
                        </a:rPr>
                        <a:t>3</a:t>
                      </a:r>
                    </a:p>
                  </a:txBody>
                  <a:tcPr marL="35719" marR="35719" marT="26789" marB="26789" anchor="ctr" horzOverflow="overflow">
                    <a:lnL w="12700">
                      <a:miter lim="400000"/>
                    </a:lnL>
                  </a:tcPr>
                </a:tc>
                <a:tc>
                  <a:txBody>
                    <a:bodyPr/>
                    <a:lstStyle/>
                    <a:p>
                      <a:endParaRPr lang="en-US"/>
                    </a:p>
                  </a:txBody>
                  <a:tcPr marL="35719" marR="35719" marT="26789" marB="26789" anchor="ctr" horzOverflow="overflow"/>
                </a:tc>
                <a:tc>
                  <a:txBody>
                    <a:bodyPr/>
                    <a:lstStyle/>
                    <a:p>
                      <a:endParaRPr lang="en-US"/>
                    </a:p>
                  </a:txBody>
                  <a:tcPr marL="35719" marR="35719" marT="26789" marB="26789" anchor="ctr" horzOverflow="overflow"/>
                </a:tc>
                <a:tc>
                  <a:txBody>
                    <a:bodyPr/>
                    <a:lstStyle/>
                    <a:p>
                      <a:endParaRPr lang="en-US"/>
                    </a:p>
                  </a:txBody>
                  <a:tcPr marL="35719" marR="35719" marT="26789" marB="26789" anchor="ctr" horzOverflow="overflow"/>
                </a:tc>
                <a:tc>
                  <a:txBody>
                    <a:bodyPr/>
                    <a:lstStyle/>
                    <a:p>
                      <a:endParaRPr lang="en-US" dirty="0"/>
                    </a:p>
                  </a:txBody>
                  <a:tcPr marL="35719" marR="35719" marT="26789" marB="26789" anchor="ctr" horzOverflow="overflow">
                    <a:lnR w="12700">
                      <a:miter lim="400000"/>
                    </a:lnR>
                  </a:tcPr>
                </a:tc>
              </a:tr>
              <a:tr h="333006">
                <a:tc>
                  <a:txBody>
                    <a:bodyPr/>
                    <a:lstStyle/>
                    <a:p>
                      <a:pPr lvl="0" algn="ctr" defTabSz="914400">
                        <a:defRPr sz="1800"/>
                      </a:pPr>
                      <a:r>
                        <a:rPr sz="1400" b="1" dirty="0">
                          <a:solidFill>
                            <a:srgbClr val="002060"/>
                          </a:solidFill>
                          <a:latin typeface="Helvetica"/>
                          <a:ea typeface="Helvetica"/>
                          <a:cs typeface="Helvetica"/>
                          <a:sym typeface="Helvetica"/>
                        </a:rPr>
                        <a:t>4</a:t>
                      </a:r>
                    </a:p>
                  </a:txBody>
                  <a:tcPr marL="35719" marR="35719" marT="26789" marB="26789" anchor="ctr" horzOverflow="overflow">
                    <a:lnL w="12700">
                      <a:miter lim="400000"/>
                    </a:lnL>
                    <a:lnB w="12700">
                      <a:solidFill>
                        <a:srgbClr val="000000"/>
                      </a:solidFill>
                      <a:miter lim="400000"/>
                    </a:lnB>
                  </a:tcPr>
                </a:tc>
                <a:tc>
                  <a:txBody>
                    <a:bodyPr/>
                    <a:lstStyle/>
                    <a:p>
                      <a:endParaRPr lang="en-US"/>
                    </a:p>
                  </a:txBody>
                  <a:tcPr marL="35719" marR="35719" marT="26789" marB="26789" anchor="ctr" horzOverflow="overflow">
                    <a:lnB w="12700">
                      <a:solidFill>
                        <a:srgbClr val="000000"/>
                      </a:solidFill>
                      <a:miter lim="400000"/>
                    </a:lnB>
                  </a:tcPr>
                </a:tc>
                <a:tc>
                  <a:txBody>
                    <a:bodyPr/>
                    <a:lstStyle/>
                    <a:p>
                      <a:endParaRPr lang="en-US"/>
                    </a:p>
                  </a:txBody>
                  <a:tcPr marL="35719" marR="35719" marT="26789" marB="26789" anchor="ctr" horzOverflow="overflow">
                    <a:lnB w="12700">
                      <a:solidFill>
                        <a:srgbClr val="000000"/>
                      </a:solidFill>
                      <a:miter lim="400000"/>
                    </a:lnB>
                  </a:tcPr>
                </a:tc>
                <a:tc>
                  <a:txBody>
                    <a:bodyPr/>
                    <a:lstStyle/>
                    <a:p>
                      <a:endParaRPr lang="en-US" dirty="0"/>
                    </a:p>
                  </a:txBody>
                  <a:tcPr marL="35719" marR="35719" marT="26789" marB="26789" anchor="ctr" horzOverflow="overflow">
                    <a:lnB w="12700">
                      <a:solidFill>
                        <a:srgbClr val="000000"/>
                      </a:solidFill>
                      <a:miter lim="400000"/>
                    </a:lnB>
                  </a:tcPr>
                </a:tc>
                <a:tc>
                  <a:txBody>
                    <a:bodyPr/>
                    <a:lstStyle/>
                    <a:p>
                      <a:endParaRPr lang="en-US"/>
                    </a:p>
                  </a:txBody>
                  <a:tcPr marL="35719" marR="35719" marT="26789" marB="26789" anchor="ctr" horzOverflow="overflow">
                    <a:lnR w="12700">
                      <a:miter lim="400000"/>
                    </a:lnR>
                    <a:lnB w="12700">
                      <a:solidFill>
                        <a:srgbClr val="000000"/>
                      </a:solidFill>
                      <a:miter lim="400000"/>
                    </a:lnB>
                  </a:tcPr>
                </a:tc>
              </a:tr>
              <a:tr h="333006">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5</a:t>
                      </a:r>
                    </a:p>
                  </a:txBody>
                  <a:tcPr marL="35719" marR="35719" marT="26789" marB="26789" anchor="ctr" horzOverflow="overflow">
                    <a:lnL w="12700">
                      <a:miter lim="400000"/>
                    </a:lnL>
                    <a:lnT w="12700">
                      <a:solidFill>
                        <a:srgbClr val="000000"/>
                      </a:solidFill>
                      <a:miter lim="400000"/>
                    </a:lnT>
                  </a:tcPr>
                </a:tc>
                <a:tc>
                  <a:txBody>
                    <a:bodyPr/>
                    <a:lstStyle/>
                    <a:p>
                      <a:endParaRPr lang="en-US"/>
                    </a:p>
                  </a:txBody>
                  <a:tcPr marL="35719" marR="35719" marT="26789" marB="26789" anchor="ctr" horzOverflow="overflow">
                    <a:lnT w="12700">
                      <a:solidFill>
                        <a:srgbClr val="000000"/>
                      </a:solidFill>
                      <a:miter lim="400000"/>
                    </a:lnT>
                  </a:tcPr>
                </a:tc>
                <a:tc>
                  <a:txBody>
                    <a:bodyPr/>
                    <a:lstStyle/>
                    <a:p>
                      <a:endParaRPr lang="en-US"/>
                    </a:p>
                  </a:txBody>
                  <a:tcPr marL="35719" marR="35719" marT="26789" marB="26789" anchor="ctr" horzOverflow="overflow">
                    <a:lnT w="12700">
                      <a:solidFill>
                        <a:srgbClr val="000000"/>
                      </a:solidFill>
                      <a:miter lim="400000"/>
                    </a:lnT>
                  </a:tcPr>
                </a:tc>
                <a:tc>
                  <a:txBody>
                    <a:bodyPr/>
                    <a:lstStyle/>
                    <a:p>
                      <a:endParaRPr lang="en-US"/>
                    </a:p>
                  </a:txBody>
                  <a:tcPr marL="35719" marR="35719" marT="26789" marB="26789" anchor="ctr" horzOverflow="overflow">
                    <a:lnT w="12700">
                      <a:solidFill>
                        <a:srgbClr val="000000"/>
                      </a:solidFill>
                      <a:miter lim="400000"/>
                    </a:lnT>
                  </a:tcPr>
                </a:tc>
                <a:tc>
                  <a:txBody>
                    <a:bodyPr/>
                    <a:lstStyle/>
                    <a:p>
                      <a:endParaRPr lang="en-US" dirty="0"/>
                    </a:p>
                  </a:txBody>
                  <a:tcPr marL="35719" marR="35719" marT="26789" marB="26789" anchor="ctr" horzOverflow="overflow">
                    <a:lnR w="12700">
                      <a:miter lim="400000"/>
                    </a:lnR>
                    <a:lnT w="12700">
                      <a:solidFill>
                        <a:srgbClr val="000000"/>
                      </a:solidFill>
                      <a:miter lim="400000"/>
                    </a:lnT>
                  </a:tcPr>
                </a:tc>
              </a:tr>
              <a:tr h="333006">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6</a:t>
                      </a:r>
                    </a:p>
                  </a:txBody>
                  <a:tcPr marL="35719" marR="35719" marT="26789" marB="26789" anchor="ctr" horzOverflow="overflow">
                    <a:lnL w="12700">
                      <a:miter lim="400000"/>
                    </a:lnL>
                  </a:tcPr>
                </a:tc>
                <a:tc>
                  <a:txBody>
                    <a:bodyPr/>
                    <a:lstStyle/>
                    <a:p>
                      <a:endParaRPr lang="en-US"/>
                    </a:p>
                  </a:txBody>
                  <a:tcPr marL="35719" marR="35719" marT="26789" marB="26789" anchor="ctr" horzOverflow="overflow"/>
                </a:tc>
                <a:tc>
                  <a:txBody>
                    <a:bodyPr/>
                    <a:lstStyle/>
                    <a:p>
                      <a:endParaRPr lang="en-US"/>
                    </a:p>
                  </a:txBody>
                  <a:tcPr marL="35719" marR="35719" marT="26789" marB="26789" anchor="ctr" horzOverflow="overflow"/>
                </a:tc>
                <a:tc>
                  <a:txBody>
                    <a:bodyPr/>
                    <a:lstStyle/>
                    <a:p>
                      <a:endParaRPr lang="en-US"/>
                    </a:p>
                  </a:txBody>
                  <a:tcPr marL="35719" marR="35719" marT="26789" marB="26789" anchor="ctr" horzOverflow="overflow"/>
                </a:tc>
                <a:tc>
                  <a:txBody>
                    <a:bodyPr/>
                    <a:lstStyle/>
                    <a:p>
                      <a:endParaRPr lang="en-US"/>
                    </a:p>
                  </a:txBody>
                  <a:tcPr marL="35719" marR="35719" marT="26789" marB="26789" anchor="ctr" horzOverflow="overflow">
                    <a:lnR w="12700">
                      <a:miter lim="400000"/>
                    </a:lnR>
                  </a:tcPr>
                </a:tc>
              </a:tr>
              <a:tr h="333006">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7</a:t>
                      </a:r>
                    </a:p>
                  </a:txBody>
                  <a:tcPr marL="35719" marR="35719" marT="26789" marB="26789" anchor="ctr" horzOverflow="overflow">
                    <a:lnL w="12700">
                      <a:miter lim="400000"/>
                    </a:lnL>
                  </a:tcPr>
                </a:tc>
                <a:tc>
                  <a:txBody>
                    <a:bodyPr/>
                    <a:lstStyle/>
                    <a:p>
                      <a:endParaRPr lang="en-US"/>
                    </a:p>
                  </a:txBody>
                  <a:tcPr marL="35719" marR="35719" marT="26789" marB="26789" anchor="ctr" horzOverflow="overflow"/>
                </a:tc>
                <a:tc>
                  <a:txBody>
                    <a:bodyPr/>
                    <a:lstStyle/>
                    <a:p>
                      <a:endParaRPr lang="en-US"/>
                    </a:p>
                  </a:txBody>
                  <a:tcPr marL="35719" marR="35719" marT="26789" marB="26789" anchor="ctr" horzOverflow="overflow"/>
                </a:tc>
                <a:tc>
                  <a:txBody>
                    <a:bodyPr/>
                    <a:lstStyle/>
                    <a:p>
                      <a:endParaRPr lang="en-US"/>
                    </a:p>
                  </a:txBody>
                  <a:tcPr marL="35719" marR="35719" marT="26789" marB="26789" anchor="ctr" horzOverflow="overflow"/>
                </a:tc>
                <a:tc>
                  <a:txBody>
                    <a:bodyPr/>
                    <a:lstStyle/>
                    <a:p>
                      <a:endParaRPr lang="en-US" dirty="0"/>
                    </a:p>
                  </a:txBody>
                  <a:tcPr marL="35719" marR="35719" marT="26789" marB="26789" anchor="ctr" horzOverflow="overflow">
                    <a:lnR w="12700">
                      <a:miter lim="400000"/>
                    </a:lnR>
                  </a:tcPr>
                </a:tc>
              </a:tr>
              <a:tr h="333006">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8</a:t>
                      </a:r>
                    </a:p>
                  </a:txBody>
                  <a:tcPr marL="35719" marR="35719" marT="26789" marB="26789" anchor="ctr" horzOverflow="overflow">
                    <a:lnL w="12700">
                      <a:miter lim="400000"/>
                    </a:lnL>
                    <a:lnB w="12700">
                      <a:miter lim="400000"/>
                    </a:lnB>
                  </a:tcPr>
                </a:tc>
                <a:tc>
                  <a:txBody>
                    <a:bodyPr/>
                    <a:lstStyle/>
                    <a:p>
                      <a:endParaRPr lang="en-US"/>
                    </a:p>
                  </a:txBody>
                  <a:tcPr marL="35719" marR="35719" marT="26789" marB="26789" anchor="ctr" horzOverflow="overflow">
                    <a:lnB w="12700">
                      <a:miter lim="400000"/>
                    </a:lnB>
                  </a:tcPr>
                </a:tc>
                <a:tc>
                  <a:txBody>
                    <a:bodyPr/>
                    <a:lstStyle/>
                    <a:p>
                      <a:endParaRPr lang="en-US"/>
                    </a:p>
                  </a:txBody>
                  <a:tcPr marL="35719" marR="35719" marT="26789" marB="26789" anchor="ctr" horzOverflow="overflow">
                    <a:lnB w="12700">
                      <a:miter lim="400000"/>
                    </a:lnB>
                  </a:tcPr>
                </a:tc>
                <a:tc>
                  <a:txBody>
                    <a:bodyPr/>
                    <a:lstStyle/>
                    <a:p>
                      <a:endParaRPr lang="en-US"/>
                    </a:p>
                  </a:txBody>
                  <a:tcPr marL="35719" marR="35719" marT="26789" marB="26789" anchor="ctr" horzOverflow="overflow">
                    <a:lnB w="12700">
                      <a:miter lim="400000"/>
                    </a:lnB>
                  </a:tcPr>
                </a:tc>
                <a:tc>
                  <a:txBody>
                    <a:bodyPr/>
                    <a:lstStyle/>
                    <a:p>
                      <a:endParaRPr lang="en-US" dirty="0"/>
                    </a:p>
                  </a:txBody>
                  <a:tcPr marL="35719" marR="35719" marT="26789" marB="26789" anchor="ctr" horzOverflow="overflow">
                    <a:lnR w="12700">
                      <a:miter lim="400000"/>
                    </a:lnR>
                    <a:lnB w="12700">
                      <a:miter lim="400000"/>
                    </a:lnB>
                  </a:tcPr>
                </a:tc>
              </a:tr>
            </a:tbl>
          </a:graphicData>
        </a:graphic>
      </p:graphicFrame>
      <p:sp>
        <p:nvSpPr>
          <p:cNvPr id="74" name="Shape 74"/>
          <p:cNvSpPr/>
          <p:nvPr/>
        </p:nvSpPr>
        <p:spPr>
          <a:xfrm>
            <a:off x="1178426" y="3967565"/>
            <a:ext cx="6471086" cy="356785"/>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defTabSz="914400">
              <a:defRPr sz="1800"/>
            </a:pPr>
            <a:r>
              <a:rPr sz="1900" dirty="0">
                <a:solidFill>
                  <a:srgbClr val="002060"/>
                </a:solidFill>
                <a:latin typeface="Calibri"/>
                <a:ea typeface="Heiti TC Light"/>
                <a:cs typeface="Calibri"/>
              </a:rPr>
              <a:t>255 X  100 </a:t>
            </a:r>
            <a:r>
              <a:rPr sz="1900" dirty="0" smtClean="0">
                <a:solidFill>
                  <a:srgbClr val="002060"/>
                </a:solidFill>
                <a:latin typeface="Calibri"/>
                <a:ea typeface="Heiti TC Light"/>
                <a:cs typeface="Calibri"/>
              </a:rPr>
              <a:t>BV</a:t>
            </a:r>
            <a:r>
              <a:rPr lang="en-US" sz="1900" dirty="0" smtClean="0">
                <a:solidFill>
                  <a:srgbClr val="002060"/>
                </a:solidFill>
                <a:latin typeface="Calibri"/>
                <a:ea typeface="Heiti TC Light"/>
                <a:cs typeface="Calibri"/>
              </a:rPr>
              <a:t>/</a:t>
            </a:r>
            <a:r>
              <a:rPr sz="1900" dirty="0" smtClean="0">
                <a:solidFill>
                  <a:srgbClr val="002060"/>
                </a:solidFill>
                <a:latin typeface="Calibri"/>
                <a:ea typeface="Heiti TC Light"/>
                <a:cs typeface="Calibri"/>
              </a:rPr>
              <a:t>月</a:t>
            </a:r>
            <a:r>
              <a:rPr lang="en-US" sz="1900" dirty="0" smtClean="0">
                <a:solidFill>
                  <a:srgbClr val="002060"/>
                </a:solidFill>
                <a:latin typeface="Calibri"/>
                <a:ea typeface="Heiti TC Light"/>
                <a:cs typeface="Calibri"/>
              </a:rPr>
              <a:t>month</a:t>
            </a:r>
            <a:r>
              <a:rPr sz="1900" dirty="0" smtClean="0">
                <a:solidFill>
                  <a:srgbClr val="002060"/>
                </a:solidFill>
                <a:latin typeface="Calibri"/>
                <a:ea typeface="Heiti TC Light"/>
                <a:cs typeface="Calibri"/>
              </a:rPr>
              <a:t>＝</a:t>
            </a:r>
            <a:r>
              <a:rPr sz="1900" dirty="0">
                <a:solidFill>
                  <a:srgbClr val="002060"/>
                </a:solidFill>
                <a:latin typeface="Calibri"/>
                <a:ea typeface="Heiti TC Light"/>
                <a:cs typeface="Calibri"/>
              </a:rPr>
              <a:t>25500 BV </a:t>
            </a:r>
            <a:r>
              <a:rPr sz="1900" dirty="0" err="1" smtClean="0">
                <a:solidFill>
                  <a:srgbClr val="002060"/>
                </a:solidFill>
                <a:latin typeface="Calibri"/>
                <a:ea typeface="Heiti TC Light"/>
                <a:cs typeface="Calibri"/>
              </a:rPr>
              <a:t>每邊每月</a:t>
            </a:r>
            <a:r>
              <a:rPr lang="en-US" sz="1900" dirty="0" smtClean="0">
                <a:solidFill>
                  <a:srgbClr val="002060"/>
                </a:solidFill>
                <a:latin typeface="Calibri"/>
                <a:ea typeface="Heiti TC Light"/>
                <a:cs typeface="Calibri"/>
              </a:rPr>
              <a:t>/per BDC &amp; month</a:t>
            </a:r>
            <a:endParaRPr sz="1900" dirty="0">
              <a:solidFill>
                <a:srgbClr val="002060"/>
              </a:solidFill>
              <a:latin typeface="Calibri"/>
              <a:ea typeface="Heiti TC Light"/>
              <a:cs typeface="Calibri"/>
            </a:endParaRPr>
          </a:p>
        </p:txBody>
      </p:sp>
      <p:sp>
        <p:nvSpPr>
          <p:cNvPr id="75" name="Shape 75"/>
          <p:cNvSpPr/>
          <p:nvPr/>
        </p:nvSpPr>
        <p:spPr>
          <a:xfrm>
            <a:off x="2743200" y="4248150"/>
            <a:ext cx="3652857" cy="356785"/>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defTabSz="914400">
              <a:defRPr sz="1800"/>
            </a:pPr>
            <a:r>
              <a:rPr sz="1900" dirty="0">
                <a:solidFill>
                  <a:srgbClr val="002060"/>
                </a:solidFill>
                <a:latin typeface="Calibri"/>
                <a:ea typeface="Heiti TC Light"/>
                <a:cs typeface="Calibri"/>
              </a:rPr>
              <a:t>》5000BV</a:t>
            </a:r>
            <a:r>
              <a:rPr sz="1900" dirty="0" smtClean="0">
                <a:solidFill>
                  <a:srgbClr val="002060"/>
                </a:solidFill>
                <a:latin typeface="Calibri"/>
                <a:ea typeface="Heiti TC Light"/>
                <a:cs typeface="Calibri"/>
              </a:rPr>
              <a:t>每邊每週</a:t>
            </a:r>
            <a:r>
              <a:rPr lang="en-US" sz="1900" dirty="0" smtClean="0">
                <a:solidFill>
                  <a:srgbClr val="002060"/>
                </a:solidFill>
                <a:latin typeface="Calibri"/>
                <a:ea typeface="Heiti TC Light"/>
                <a:cs typeface="Calibri"/>
              </a:rPr>
              <a:t>per BDC &amp; week</a:t>
            </a:r>
            <a:endParaRPr sz="1900" dirty="0">
              <a:solidFill>
                <a:srgbClr val="002060"/>
              </a:solidFill>
              <a:latin typeface="Calibri"/>
              <a:ea typeface="Heiti TC Light"/>
              <a:cs typeface="Calibri"/>
            </a:endParaRPr>
          </a:p>
        </p:txBody>
      </p:sp>
      <p:sp>
        <p:nvSpPr>
          <p:cNvPr id="76" name="Shape 76"/>
          <p:cNvSpPr/>
          <p:nvPr/>
        </p:nvSpPr>
        <p:spPr>
          <a:xfrm>
            <a:off x="2566606" y="4506784"/>
            <a:ext cx="4185429" cy="402951"/>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defTabSz="914400">
              <a:defRPr sz="1800"/>
            </a:pPr>
            <a:r>
              <a:rPr sz="2200" dirty="0" smtClean="0">
                <a:solidFill>
                  <a:srgbClr val="002060"/>
                </a:solidFill>
                <a:latin typeface="Calibri"/>
                <a:ea typeface="Heiti TC Light"/>
                <a:cs typeface="Calibri"/>
              </a:rPr>
              <a:t>HK</a:t>
            </a:r>
            <a:r>
              <a:rPr lang="en-US" sz="2200" dirty="0" smtClean="0">
                <a:solidFill>
                  <a:srgbClr val="002060"/>
                </a:solidFill>
                <a:latin typeface="Calibri"/>
                <a:ea typeface="Heiti TC Light"/>
                <a:cs typeface="Calibri"/>
              </a:rPr>
              <a:t>$</a:t>
            </a:r>
            <a:r>
              <a:rPr sz="2200" dirty="0" smtClean="0">
                <a:solidFill>
                  <a:srgbClr val="002060"/>
                </a:solidFill>
                <a:latin typeface="Calibri"/>
                <a:ea typeface="Heiti TC Light"/>
                <a:cs typeface="Calibri"/>
              </a:rPr>
              <a:t>11500</a:t>
            </a:r>
            <a:r>
              <a:rPr lang="en-US" sz="2200" dirty="0">
                <a:solidFill>
                  <a:srgbClr val="002060"/>
                </a:solidFill>
                <a:latin typeface="Calibri"/>
                <a:ea typeface="Heiti TC Light"/>
                <a:cs typeface="Calibri"/>
              </a:rPr>
              <a:t> </a:t>
            </a:r>
            <a:r>
              <a:rPr lang="en-US" sz="2200" dirty="0" smtClean="0">
                <a:solidFill>
                  <a:srgbClr val="002060"/>
                </a:solidFill>
                <a:latin typeface="Calibri"/>
                <a:ea typeface="Heiti TC Light"/>
                <a:cs typeface="Calibri"/>
              </a:rPr>
              <a:t>- </a:t>
            </a:r>
            <a:r>
              <a:rPr sz="2200" dirty="0" smtClean="0">
                <a:solidFill>
                  <a:srgbClr val="002060"/>
                </a:solidFill>
                <a:latin typeface="Calibri"/>
                <a:ea typeface="Heiti TC Light"/>
                <a:cs typeface="Calibri"/>
              </a:rPr>
              <a:t>HK</a:t>
            </a:r>
            <a:r>
              <a:rPr lang="en-US" sz="2200" dirty="0" smtClean="0">
                <a:solidFill>
                  <a:srgbClr val="002060"/>
                </a:solidFill>
                <a:latin typeface="Calibri"/>
                <a:ea typeface="Heiti TC Light"/>
                <a:cs typeface="Calibri"/>
              </a:rPr>
              <a:t>$</a:t>
            </a:r>
            <a:r>
              <a:rPr sz="2200" dirty="0" smtClean="0">
                <a:solidFill>
                  <a:srgbClr val="002060"/>
                </a:solidFill>
                <a:latin typeface="Calibri"/>
                <a:ea typeface="Heiti TC Light"/>
                <a:cs typeface="Calibri"/>
              </a:rPr>
              <a:t>6100 </a:t>
            </a:r>
            <a:r>
              <a:rPr sz="2200" dirty="0" err="1" smtClean="0">
                <a:solidFill>
                  <a:srgbClr val="002060"/>
                </a:solidFill>
                <a:latin typeface="Calibri"/>
                <a:ea typeface="Heiti TC Light"/>
                <a:cs typeface="Calibri"/>
              </a:rPr>
              <a:t>每週</a:t>
            </a:r>
            <a:r>
              <a:rPr lang="en-US" sz="2200" dirty="0" err="1" smtClean="0">
                <a:solidFill>
                  <a:srgbClr val="002060"/>
                </a:solidFill>
                <a:latin typeface="Calibri"/>
                <a:ea typeface="Heiti TC Light"/>
                <a:cs typeface="Calibri"/>
              </a:rPr>
              <a:t>per</a:t>
            </a:r>
            <a:r>
              <a:rPr lang="en-US" sz="2200" dirty="0" smtClean="0">
                <a:solidFill>
                  <a:srgbClr val="002060"/>
                </a:solidFill>
                <a:latin typeface="Calibri"/>
                <a:ea typeface="Heiti TC Light"/>
                <a:cs typeface="Calibri"/>
              </a:rPr>
              <a:t> week</a:t>
            </a:r>
            <a:endParaRPr sz="2200" dirty="0">
              <a:solidFill>
                <a:srgbClr val="002060"/>
              </a:solidFill>
              <a:latin typeface="Calibri"/>
              <a:ea typeface="Heiti TC Light"/>
              <a:cs typeface="Calibri"/>
            </a:endParaRPr>
          </a:p>
        </p:txBody>
      </p:sp>
      <p:sp>
        <p:nvSpPr>
          <p:cNvPr id="7" name="Shape 72"/>
          <p:cNvSpPr/>
          <p:nvPr/>
        </p:nvSpPr>
        <p:spPr>
          <a:xfrm>
            <a:off x="2131535" y="438150"/>
            <a:ext cx="4526330" cy="495284"/>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algn="ctr" defTabSz="914400">
              <a:defRPr sz="1800"/>
            </a:pPr>
            <a:r>
              <a:rPr lang="en-US" sz="2800" dirty="0" smtClean="0">
                <a:solidFill>
                  <a:srgbClr val="0099CC"/>
                </a:solidFill>
                <a:latin typeface="Calibri"/>
                <a:ea typeface="Heiti TC Light"/>
                <a:cs typeface="Calibri"/>
              </a:rPr>
              <a:t>The proven plan: 2-3 Year Plan</a:t>
            </a:r>
            <a:endParaRPr sz="2800" dirty="0">
              <a:solidFill>
                <a:srgbClr val="0099CC"/>
              </a:solidFill>
              <a:latin typeface="Calibri"/>
              <a:ea typeface="Heiti TC Light"/>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3898892583"/>
              </p:ext>
            </p:extLst>
          </p:nvPr>
        </p:nvGraphicFramePr>
        <p:xfrm>
          <a:off x="2133600" y="1324344"/>
          <a:ext cx="6705600" cy="333006"/>
        </p:xfrm>
        <a:graphic>
          <a:graphicData uri="http://schemas.openxmlformats.org/drawingml/2006/table">
            <a:tbl>
              <a:tblPr/>
              <a:tblGrid>
                <a:gridCol w="1458035"/>
                <a:gridCol w="1475664"/>
                <a:gridCol w="1909685"/>
                <a:gridCol w="1862216"/>
              </a:tblGrid>
              <a:tr h="333006">
                <a:tc>
                  <a:txBody>
                    <a:bodyPr/>
                    <a:lstStyle/>
                    <a:p>
                      <a:pPr lvl="0" algn="ctr" defTabSz="914400">
                        <a:defRPr sz="1800"/>
                      </a:pPr>
                      <a:r>
                        <a:rPr sz="1400" b="1" dirty="0">
                          <a:solidFill>
                            <a:srgbClr val="002060"/>
                          </a:solidFill>
                          <a:latin typeface="Helvetica"/>
                          <a:ea typeface="Helvetica"/>
                          <a:cs typeface="Helvetica"/>
                          <a:sym typeface="Helvetica"/>
                        </a:rPr>
                        <a:t>1</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lvl="0" algn="ctr" defTabSz="914400">
                        <a:defRPr sz="1800"/>
                      </a:pPr>
                      <a:r>
                        <a:rPr sz="1400" b="1" dirty="0">
                          <a:solidFill>
                            <a:srgbClr val="002060"/>
                          </a:solidFill>
                          <a:latin typeface="Helvetica"/>
                          <a:ea typeface="Helvetica"/>
                          <a:cs typeface="Helvetica"/>
                          <a:sym typeface="Helvetica"/>
                        </a:rPr>
                        <a:t>1</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lvl="0" algn="ctr" defTabSz="914400">
                        <a:defRPr sz="1800"/>
                      </a:pPr>
                      <a:r>
                        <a:rPr sz="1400" b="1" dirty="0">
                          <a:solidFill>
                            <a:srgbClr val="002060"/>
                          </a:solidFill>
                          <a:latin typeface="Helvetica"/>
                          <a:ea typeface="Helvetica"/>
                          <a:cs typeface="Helvetica"/>
                          <a:sym typeface="Helvetica"/>
                        </a:rPr>
                        <a:t>1</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lvl="0" algn="ctr" defTabSz="914400">
                        <a:defRPr sz="1800"/>
                      </a:pPr>
                      <a:r>
                        <a:rPr sz="1400" b="1" dirty="0">
                          <a:solidFill>
                            <a:srgbClr val="002060"/>
                          </a:solidFill>
                          <a:latin typeface="Helvetica"/>
                          <a:ea typeface="Helvetica"/>
                          <a:cs typeface="Helvetica"/>
                          <a:sym typeface="Helvetica"/>
                        </a:rPr>
                        <a:t>1</a:t>
                      </a:r>
                    </a:p>
                  </a:txBody>
                  <a:tcPr marL="35719" marR="35719" marT="26789" marB="26789" anchor="ctr" horzOverflow="overflow">
                    <a:lnL w="12700" cmpd="sng">
                      <a:noFill/>
                      <a:prstDash val="solid"/>
                    </a:lnL>
                    <a:lnR w="12700">
                      <a:noFill/>
                      <a:miter lim="400000"/>
                    </a:lnR>
                    <a:lnT w="12700" cmpd="sng">
                      <a:noFill/>
                      <a:prstDash val="solid"/>
                    </a:lnT>
                    <a:lnB w="12700" cmpd="sng">
                      <a:noFill/>
                      <a:prstDash val="soli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57673417"/>
              </p:ext>
            </p:extLst>
          </p:nvPr>
        </p:nvGraphicFramePr>
        <p:xfrm>
          <a:off x="2133600" y="1657350"/>
          <a:ext cx="6705600" cy="333006"/>
        </p:xfrm>
        <a:graphic>
          <a:graphicData uri="http://schemas.openxmlformats.org/drawingml/2006/table">
            <a:tbl>
              <a:tblPr/>
              <a:tblGrid>
                <a:gridCol w="1458035"/>
                <a:gridCol w="1475664"/>
                <a:gridCol w="1909685"/>
                <a:gridCol w="1862216"/>
              </a:tblGrid>
              <a:tr h="333006">
                <a:tc>
                  <a:txBody>
                    <a:bodyPr/>
                    <a:lstStyle/>
                    <a:p>
                      <a:pPr lvl="0" algn="ctr" defTabSz="914400">
                        <a:defRPr sz="1800"/>
                      </a:pPr>
                      <a:r>
                        <a:rPr sz="1400" b="1" dirty="0">
                          <a:solidFill>
                            <a:srgbClr val="002060"/>
                          </a:solidFill>
                          <a:latin typeface="Helvetica"/>
                          <a:ea typeface="Helvetica"/>
                          <a:cs typeface="Helvetica"/>
                          <a:sym typeface="Helvetica"/>
                        </a:rPr>
                        <a:t>2</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2</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3</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3</a:t>
                      </a:r>
                    </a:p>
                  </a:txBody>
                  <a:tcPr marL="35719" marR="35719" marT="26789" marB="26789" anchor="ctr" horzOverflow="overflow">
                    <a:lnL w="12700" cmpd="sng">
                      <a:noFill/>
                      <a:prstDash val="solid"/>
                    </a:lnL>
                    <a:lnR w="12700">
                      <a:noFill/>
                      <a:miter lim="400000"/>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8523821"/>
              </p:ext>
            </p:extLst>
          </p:nvPr>
        </p:nvGraphicFramePr>
        <p:xfrm>
          <a:off x="2133600" y="2010144"/>
          <a:ext cx="6705600" cy="333006"/>
        </p:xfrm>
        <a:graphic>
          <a:graphicData uri="http://schemas.openxmlformats.org/drawingml/2006/table">
            <a:tbl>
              <a:tblPr/>
              <a:tblGrid>
                <a:gridCol w="1458035"/>
                <a:gridCol w="1475664"/>
                <a:gridCol w="1909685"/>
                <a:gridCol w="1862216"/>
              </a:tblGrid>
              <a:tr h="333006">
                <a:tc>
                  <a:txBody>
                    <a:bodyPr/>
                    <a:lstStyle/>
                    <a:p>
                      <a:pPr lvl="0" algn="ctr" defTabSz="914400">
                        <a:defRPr sz="1800"/>
                      </a:pPr>
                      <a:r>
                        <a:rPr sz="1400" b="1" dirty="0">
                          <a:solidFill>
                            <a:srgbClr val="002060"/>
                          </a:solidFill>
                          <a:latin typeface="Helvetica"/>
                          <a:ea typeface="Helvetica"/>
                          <a:cs typeface="Helvetica"/>
                          <a:sym typeface="Helvetica"/>
                        </a:rPr>
                        <a:t>4</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4</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7</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7</a:t>
                      </a:r>
                    </a:p>
                  </a:txBody>
                  <a:tcPr marL="35719" marR="35719" marT="26789" marB="26789" anchor="ctr" horzOverflow="overflow">
                    <a:lnL w="12700" cmpd="sng">
                      <a:noFill/>
                      <a:prstDash val="solid"/>
                    </a:lnL>
                    <a:lnR w="12700">
                      <a:noFill/>
                      <a:miter lim="400000"/>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19407671"/>
              </p:ext>
            </p:extLst>
          </p:nvPr>
        </p:nvGraphicFramePr>
        <p:xfrm>
          <a:off x="2133600" y="2314944"/>
          <a:ext cx="6705600" cy="333006"/>
        </p:xfrm>
        <a:graphic>
          <a:graphicData uri="http://schemas.openxmlformats.org/drawingml/2006/table">
            <a:tbl>
              <a:tblPr/>
              <a:tblGrid>
                <a:gridCol w="1458035"/>
                <a:gridCol w="1475664"/>
                <a:gridCol w="1909685"/>
                <a:gridCol w="1862216"/>
              </a:tblGrid>
              <a:tr h="333006">
                <a:tc>
                  <a:txBody>
                    <a:bodyPr/>
                    <a:lstStyle/>
                    <a:p>
                      <a:pPr lvl="0" algn="ctr" defTabSz="914400">
                        <a:defRPr sz="1800"/>
                      </a:pPr>
                      <a:r>
                        <a:rPr sz="1400" b="1" dirty="0">
                          <a:solidFill>
                            <a:srgbClr val="002060"/>
                          </a:solidFill>
                          <a:latin typeface="Helvetica"/>
                          <a:ea typeface="Helvetica"/>
                          <a:cs typeface="Helvetica"/>
                          <a:sym typeface="Helvetica"/>
                        </a:rPr>
                        <a:t>8</a:t>
                      </a:r>
                    </a:p>
                  </a:txBody>
                  <a:tcPr marL="35719" marR="35719" marT="26789" marB="26789" anchor="ctr" horzOverflow="overflow">
                    <a:lnL w="12700" cmpd="sng">
                      <a:noFill/>
                      <a:prstDash val="solid"/>
                    </a:lnL>
                    <a:lnR w="12700" cmpd="sng">
                      <a:noFill/>
                      <a:prstDash val="solid"/>
                    </a:lnR>
                    <a:lnT w="12700" cmpd="sng">
                      <a:noFill/>
                      <a:prstDash val="solid"/>
                    </a:lnT>
                    <a:lnB w="12700">
                      <a:noFill/>
                      <a:miter lim="400000"/>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8</a:t>
                      </a:r>
                    </a:p>
                  </a:txBody>
                  <a:tcPr marL="35719" marR="35719" marT="26789" marB="26789" anchor="ctr" horzOverflow="overflow">
                    <a:lnL w="12700" cmpd="sng">
                      <a:noFill/>
                      <a:prstDash val="solid"/>
                    </a:lnL>
                    <a:lnR w="12700" cmpd="sng">
                      <a:noFill/>
                      <a:prstDash val="solid"/>
                    </a:lnR>
                    <a:lnT w="12700" cmpd="sng">
                      <a:noFill/>
                      <a:prstDash val="solid"/>
                    </a:lnT>
                    <a:lnB w="12700">
                      <a:noFill/>
                      <a:miter lim="400000"/>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15</a:t>
                      </a:r>
                    </a:p>
                  </a:txBody>
                  <a:tcPr marL="35719" marR="35719" marT="26789" marB="26789" anchor="ctr" horzOverflow="overflow">
                    <a:lnL w="12700" cmpd="sng">
                      <a:noFill/>
                      <a:prstDash val="solid"/>
                    </a:lnL>
                    <a:lnR w="12700" cmpd="sng">
                      <a:noFill/>
                      <a:prstDash val="solid"/>
                    </a:lnR>
                    <a:lnT w="12700" cmpd="sng">
                      <a:noFill/>
                      <a:prstDash val="solid"/>
                    </a:lnT>
                    <a:lnB w="12700">
                      <a:noFill/>
                      <a:miter lim="400000"/>
                    </a:lnB>
                    <a:lnTlToBr w="12700" cmpd="sng">
                      <a:noFill/>
                      <a:prstDash val="solid"/>
                    </a:lnTlToBr>
                    <a:lnBlToTr w="12700" cmpd="sng">
                      <a:noFill/>
                      <a:prstDash val="solid"/>
                    </a:lnBlToTr>
                  </a:tcPr>
                </a:tc>
                <a:tc>
                  <a:txBody>
                    <a:bodyPr/>
                    <a:lstStyle/>
                    <a:p>
                      <a:pPr lvl="0" algn="ctr" defTabSz="914400">
                        <a:defRPr sz="1800"/>
                      </a:pPr>
                      <a:r>
                        <a:rPr sz="1400" b="1" dirty="0">
                          <a:solidFill>
                            <a:srgbClr val="002060"/>
                          </a:solidFill>
                          <a:latin typeface="Helvetica"/>
                          <a:ea typeface="Helvetica"/>
                          <a:cs typeface="Helvetica"/>
                          <a:sym typeface="Helvetica"/>
                        </a:rPr>
                        <a:t>15</a:t>
                      </a:r>
                    </a:p>
                  </a:txBody>
                  <a:tcPr marL="35719" marR="35719" marT="26789" marB="26789" anchor="ctr" horzOverflow="overflow">
                    <a:lnL w="12700" cmpd="sng">
                      <a:noFill/>
                      <a:prstDash val="solid"/>
                    </a:lnL>
                    <a:lnR w="12700">
                      <a:noFill/>
                      <a:miter lim="400000"/>
                    </a:lnR>
                    <a:lnT w="12700" cmpd="sng">
                      <a:noFill/>
                      <a:prstDash val="solid"/>
                    </a:lnT>
                    <a:lnB w="12700">
                      <a:noFill/>
                      <a:miter lim="400000"/>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01704673"/>
              </p:ext>
            </p:extLst>
          </p:nvPr>
        </p:nvGraphicFramePr>
        <p:xfrm>
          <a:off x="2133600" y="2647950"/>
          <a:ext cx="6705600" cy="1332024"/>
        </p:xfrm>
        <a:graphic>
          <a:graphicData uri="http://schemas.openxmlformats.org/drawingml/2006/table">
            <a:tbl>
              <a:tblPr/>
              <a:tblGrid>
                <a:gridCol w="1458035"/>
                <a:gridCol w="1475664"/>
                <a:gridCol w="1909685"/>
                <a:gridCol w="1862216"/>
              </a:tblGrid>
              <a:tr h="333006">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16</a:t>
                      </a:r>
                    </a:p>
                  </a:txBody>
                  <a:tcPr marL="35719" marR="35719" marT="26789" marB="26789" anchor="ctr" horzOverflow="overflow">
                    <a:lnL w="12700" cmpd="sng">
                      <a:noFill/>
                      <a:prstDash val="solid"/>
                    </a:lnL>
                    <a:lnR w="12700" cmpd="sng">
                      <a:noFill/>
                      <a:prstDash val="solid"/>
                    </a:lnR>
                    <a:lnT w="12700">
                      <a:noFill/>
                      <a:miter lim="400000"/>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16</a:t>
                      </a:r>
                    </a:p>
                  </a:txBody>
                  <a:tcPr marL="35719" marR="35719" marT="26789" marB="26789" anchor="ctr" horzOverflow="overflow">
                    <a:lnL w="12700" cmpd="sng">
                      <a:noFill/>
                      <a:prstDash val="solid"/>
                    </a:lnL>
                    <a:lnR w="12700" cmpd="sng">
                      <a:noFill/>
                      <a:prstDash val="solid"/>
                    </a:lnR>
                    <a:lnT w="12700">
                      <a:noFill/>
                      <a:miter lim="400000"/>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31</a:t>
                      </a:r>
                    </a:p>
                  </a:txBody>
                  <a:tcPr marL="35719" marR="35719" marT="26789" marB="26789" anchor="ctr" horzOverflow="overflow">
                    <a:lnL w="12700" cmpd="sng">
                      <a:noFill/>
                      <a:prstDash val="solid"/>
                    </a:lnL>
                    <a:lnR w="12700" cmpd="sng">
                      <a:noFill/>
                      <a:prstDash val="solid"/>
                    </a:lnR>
                    <a:lnT w="12700">
                      <a:noFill/>
                      <a:miter lim="400000"/>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31</a:t>
                      </a:r>
                    </a:p>
                  </a:txBody>
                  <a:tcPr marL="35719" marR="35719" marT="26789" marB="26789" anchor="ctr" horzOverflow="overflow">
                    <a:lnL w="12700" cmpd="sng">
                      <a:noFill/>
                      <a:prstDash val="solid"/>
                    </a:lnL>
                    <a:lnR w="12700">
                      <a:noFill/>
                      <a:miter lim="400000"/>
                    </a:lnR>
                    <a:lnT w="12700">
                      <a:noFill/>
                      <a:miter lim="400000"/>
                    </a:lnT>
                    <a:lnB w="12700" cmpd="sng">
                      <a:noFill/>
                      <a:prstDash val="solid"/>
                    </a:lnB>
                    <a:lnTlToBr w="12700" cmpd="sng">
                      <a:noFill/>
                      <a:prstDash val="solid"/>
                    </a:lnTlToBr>
                    <a:lnBlToTr w="12700" cmpd="sng">
                      <a:noFill/>
                      <a:prstDash val="solid"/>
                    </a:lnBlToTr>
                  </a:tcPr>
                </a:tc>
              </a:tr>
              <a:tr h="333006">
                <a:tc>
                  <a:txBody>
                    <a:bodyPr/>
                    <a:lstStyle/>
                    <a:p>
                      <a:pPr lvl="0" algn="ctr" defTabSz="914400">
                        <a:tabLst>
                          <a:tab pos="1181100" algn="l"/>
                        </a:tabLst>
                        <a:defRPr sz="1800"/>
                      </a:pPr>
                      <a:r>
                        <a:rPr sz="1400" b="1">
                          <a:solidFill>
                            <a:srgbClr val="002060"/>
                          </a:solidFill>
                          <a:latin typeface="Helvetica"/>
                          <a:ea typeface="Helvetica"/>
                          <a:cs typeface="Helvetica"/>
                          <a:sym typeface="Helvetica"/>
                        </a:rPr>
                        <a:t>32</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a:solidFill>
                            <a:srgbClr val="002060"/>
                          </a:solidFill>
                          <a:latin typeface="Helvetica"/>
                          <a:ea typeface="Helvetica"/>
                          <a:cs typeface="Helvetica"/>
                          <a:sym typeface="Helvetica"/>
                        </a:rPr>
                        <a:t>32</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63</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63</a:t>
                      </a:r>
                    </a:p>
                  </a:txBody>
                  <a:tcPr marL="35719" marR="35719" marT="26789" marB="26789" anchor="ctr" horzOverflow="overflow">
                    <a:lnL w="12700" cmpd="sng">
                      <a:noFill/>
                      <a:prstDash val="solid"/>
                    </a:lnL>
                    <a:lnR w="12700">
                      <a:noFill/>
                      <a:miter lim="400000"/>
                    </a:lnR>
                    <a:lnT w="12700" cmpd="sng">
                      <a:noFill/>
                      <a:prstDash val="solid"/>
                    </a:lnT>
                    <a:lnB w="12700" cmpd="sng">
                      <a:noFill/>
                      <a:prstDash val="solid"/>
                    </a:lnB>
                    <a:lnTlToBr w="12700" cmpd="sng">
                      <a:noFill/>
                      <a:prstDash val="solid"/>
                    </a:lnTlToBr>
                    <a:lnBlToTr w="12700" cmpd="sng">
                      <a:noFill/>
                      <a:prstDash val="solid"/>
                    </a:lnBlToTr>
                  </a:tcPr>
                </a:tc>
              </a:tr>
              <a:tr h="333006">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64</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a:solidFill>
                            <a:srgbClr val="002060"/>
                          </a:solidFill>
                          <a:latin typeface="Helvetica"/>
                          <a:ea typeface="Helvetica"/>
                          <a:cs typeface="Helvetica"/>
                          <a:sym typeface="Helvetica"/>
                        </a:rPr>
                        <a:t>64</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127</a:t>
                      </a:r>
                    </a:p>
                  </a:txBody>
                  <a:tcPr marL="35719" marR="35719" marT="26789" marB="26789"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127</a:t>
                      </a:r>
                    </a:p>
                  </a:txBody>
                  <a:tcPr marL="35719" marR="35719" marT="26789" marB="26789" anchor="ctr" horzOverflow="overflow">
                    <a:lnL w="12700" cmpd="sng">
                      <a:noFill/>
                      <a:prstDash val="solid"/>
                    </a:lnL>
                    <a:lnR w="12700">
                      <a:noFill/>
                      <a:miter lim="400000"/>
                    </a:lnR>
                    <a:lnT w="12700" cmpd="sng">
                      <a:noFill/>
                      <a:prstDash val="solid"/>
                    </a:lnT>
                    <a:lnB w="12700" cmpd="sng">
                      <a:noFill/>
                      <a:prstDash val="solid"/>
                    </a:lnB>
                    <a:lnTlToBr w="12700" cmpd="sng">
                      <a:noFill/>
                      <a:prstDash val="solid"/>
                    </a:lnTlToBr>
                    <a:lnBlToTr w="12700" cmpd="sng">
                      <a:noFill/>
                      <a:prstDash val="solid"/>
                    </a:lnBlToTr>
                  </a:tcPr>
                </a:tc>
              </a:tr>
              <a:tr h="333006">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128</a:t>
                      </a:r>
                    </a:p>
                  </a:txBody>
                  <a:tcPr marL="35719" marR="35719" marT="26789" marB="26789" anchor="ctr" horzOverflow="overflow">
                    <a:lnL w="12700" cmpd="sng">
                      <a:noFill/>
                      <a:prstDash val="solid"/>
                    </a:lnL>
                    <a:lnR w="12700" cmpd="sng">
                      <a:noFill/>
                      <a:prstDash val="solid"/>
                    </a:lnR>
                    <a:lnT w="12700" cmpd="sng">
                      <a:noFill/>
                      <a:prstDash val="solid"/>
                    </a:lnT>
                    <a:lnB w="12700">
                      <a:noFill/>
                      <a:miter lim="400000"/>
                    </a:lnB>
                    <a:lnTlToBr w="12700" cmpd="sng">
                      <a:noFill/>
                      <a:prstDash val="solid"/>
                    </a:lnTlToBr>
                    <a:lnBlToTr w="12700" cmpd="sng">
                      <a:noFill/>
                      <a:prstDash val="solid"/>
                    </a:lnBlToTr>
                  </a:tcPr>
                </a:tc>
                <a:tc>
                  <a:txBody>
                    <a:bodyPr/>
                    <a:lstStyle/>
                    <a:p>
                      <a:pPr lvl="0" algn="ctr" defTabSz="914400">
                        <a:tabLst>
                          <a:tab pos="1181100" algn="l"/>
                        </a:tabLst>
                        <a:defRPr sz="1800"/>
                      </a:pPr>
                      <a:r>
                        <a:rPr sz="1400" b="1" dirty="0">
                          <a:solidFill>
                            <a:srgbClr val="002060"/>
                          </a:solidFill>
                          <a:latin typeface="Helvetica"/>
                          <a:ea typeface="Helvetica"/>
                          <a:cs typeface="Helvetica"/>
                          <a:sym typeface="Helvetica"/>
                        </a:rPr>
                        <a:t>128</a:t>
                      </a:r>
                    </a:p>
                  </a:txBody>
                  <a:tcPr marL="35719" marR="35719" marT="26789" marB="26789" anchor="ctr" horzOverflow="overflow">
                    <a:lnL w="12700" cmpd="sng">
                      <a:noFill/>
                      <a:prstDash val="solid"/>
                    </a:lnL>
                    <a:lnR w="12700" cmpd="sng">
                      <a:noFill/>
                      <a:prstDash val="solid"/>
                    </a:lnR>
                    <a:lnT w="12700" cmpd="sng">
                      <a:noFill/>
                      <a:prstDash val="solid"/>
                    </a:lnT>
                    <a:lnB w="12700">
                      <a:noFill/>
                      <a:miter lim="400000"/>
                    </a:lnB>
                    <a:lnTlToBr w="12700" cmpd="sng">
                      <a:noFill/>
                      <a:prstDash val="solid"/>
                    </a:lnTlToBr>
                    <a:lnBlToTr w="12700" cmpd="sng">
                      <a:noFill/>
                      <a:prstDash val="solid"/>
                    </a:lnBlToTr>
                  </a:tcPr>
                </a:tc>
                <a:tc>
                  <a:txBody>
                    <a:bodyPr/>
                    <a:lstStyle/>
                    <a:p>
                      <a:pPr lvl="0" algn="ctr" defTabSz="914400">
                        <a:tabLst>
                          <a:tab pos="1181100" algn="l"/>
                        </a:tabLst>
                        <a:defRPr sz="1800"/>
                      </a:pPr>
                      <a:r>
                        <a:rPr sz="1700" b="1" dirty="0">
                          <a:solidFill>
                            <a:srgbClr val="002060"/>
                          </a:solidFill>
                          <a:latin typeface="Helvetica"/>
                          <a:ea typeface="Helvetica"/>
                          <a:cs typeface="Helvetica"/>
                          <a:sym typeface="Helvetica"/>
                        </a:rPr>
                        <a:t>255</a:t>
                      </a:r>
                    </a:p>
                  </a:txBody>
                  <a:tcPr marL="35719" marR="35719" marT="26789" marB="26789" anchor="ctr" horzOverflow="overflow">
                    <a:lnL w="12700" cmpd="sng">
                      <a:noFill/>
                      <a:prstDash val="solid"/>
                    </a:lnL>
                    <a:lnR w="12700" cmpd="sng">
                      <a:noFill/>
                      <a:prstDash val="solid"/>
                    </a:lnR>
                    <a:lnT w="12700" cmpd="sng">
                      <a:noFill/>
                      <a:prstDash val="solid"/>
                    </a:lnT>
                    <a:lnB w="12700">
                      <a:noFill/>
                      <a:miter lim="400000"/>
                    </a:lnB>
                    <a:lnTlToBr w="12700" cmpd="sng">
                      <a:noFill/>
                      <a:prstDash val="solid"/>
                    </a:lnTlToBr>
                    <a:lnBlToTr w="12700" cmpd="sng">
                      <a:noFill/>
                      <a:prstDash val="solid"/>
                    </a:lnBlToTr>
                  </a:tcPr>
                </a:tc>
                <a:tc>
                  <a:txBody>
                    <a:bodyPr/>
                    <a:lstStyle/>
                    <a:p>
                      <a:pPr lvl="0" algn="ctr" defTabSz="914400">
                        <a:tabLst>
                          <a:tab pos="1181100" algn="l"/>
                        </a:tabLst>
                        <a:defRPr sz="1800"/>
                      </a:pPr>
                      <a:r>
                        <a:rPr sz="1700" b="1" dirty="0">
                          <a:solidFill>
                            <a:srgbClr val="002060"/>
                          </a:solidFill>
                          <a:latin typeface="Helvetica"/>
                          <a:ea typeface="Helvetica"/>
                          <a:cs typeface="Helvetica"/>
                          <a:sym typeface="Helvetica"/>
                        </a:rPr>
                        <a:t>255</a:t>
                      </a:r>
                    </a:p>
                  </a:txBody>
                  <a:tcPr marL="35719" marR="35719" marT="26789" marB="26789" anchor="ctr" horzOverflow="overflow">
                    <a:lnL w="12700" cmpd="sng">
                      <a:noFill/>
                      <a:prstDash val="solid"/>
                    </a:lnL>
                    <a:lnR w="12700">
                      <a:noFill/>
                      <a:miter lim="400000"/>
                    </a:lnR>
                    <a:lnT w="12700" cmpd="sng">
                      <a:noFill/>
                      <a:prstDash val="solid"/>
                    </a:lnT>
                    <a:lnB w="12700">
                      <a:noFill/>
                      <a:miter lim="400000"/>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1133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dvAuto="0"/>
      <p:bldP spid="75" grpId="0" animBg="1" advAuto="0"/>
      <p:bldP spid="7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396941" y="749135"/>
            <a:ext cx="2270060" cy="374815"/>
          </a:xfrm>
          <a:prstGeom prst="rect">
            <a:avLst/>
          </a:prstGeom>
          <a:ln w="12700">
            <a:miter lim="400000"/>
          </a:ln>
          <a:extLst>
            <a:ext uri="{C572A759-6A51-4108-AA02-DFA0A04FC94B}">
              <ma14:wrappingTextBoxFlag xmlns="" xmlns:ma14="http://schemas.microsoft.com/office/mac/drawingml/2011/main" val="1"/>
            </a:ext>
          </a:extLst>
        </p:spPr>
        <p:txBody>
          <a:bodyPr wrap="square" lIns="40815" tIns="40815" rIns="40815" bIns="40815">
            <a:spAutoFit/>
          </a:bodyPr>
          <a:lstStyle>
            <a:lvl1pPr algn="l" defTabSz="457200">
              <a:defRPr sz="2800">
                <a:solidFill>
                  <a:srgbClr val="042555"/>
                </a:solidFill>
                <a:latin typeface="ＭＳ Ｐ明朝"/>
                <a:ea typeface="ＭＳ Ｐ明朝"/>
                <a:cs typeface="ＭＳ Ｐ明朝"/>
                <a:sym typeface="ＭＳ Ｐ明朝"/>
              </a:defRPr>
            </a:lvl1pPr>
          </a:lstStyle>
          <a:p>
            <a:pPr>
              <a:defRPr sz="1800">
                <a:solidFill>
                  <a:srgbClr val="000000"/>
                </a:solidFill>
              </a:defRPr>
            </a:pPr>
            <a:r>
              <a:rPr sz="1900" dirty="0" err="1">
                <a:solidFill>
                  <a:srgbClr val="002060"/>
                </a:solidFill>
                <a:latin typeface="Calibri"/>
                <a:ea typeface="Heiti TC Light"/>
                <a:cs typeface="Calibri"/>
              </a:rPr>
              <a:t>現有夥伴帶來新夥伴</a:t>
            </a:r>
            <a:endParaRPr sz="1900" dirty="0">
              <a:solidFill>
                <a:srgbClr val="002060"/>
              </a:solidFill>
              <a:latin typeface="Calibri"/>
              <a:ea typeface="Heiti TC Light"/>
              <a:cs typeface="Calibri"/>
            </a:endParaRPr>
          </a:p>
        </p:txBody>
      </p:sp>
      <p:sp>
        <p:nvSpPr>
          <p:cNvPr id="79" name="Shape 79"/>
          <p:cNvSpPr/>
          <p:nvPr/>
        </p:nvSpPr>
        <p:spPr>
          <a:xfrm>
            <a:off x="0" y="4344436"/>
            <a:ext cx="7620000" cy="913424"/>
          </a:xfrm>
          <a:prstGeom prst="rect">
            <a:avLst/>
          </a:prstGeom>
          <a:ln w="12700">
            <a:miter lim="400000"/>
          </a:ln>
          <a:extLst>
            <a:ext uri="{C572A759-6A51-4108-AA02-DFA0A04FC94B}">
              <ma14:wrappingTextBoxFlag xmlns="" xmlns:ma14="http://schemas.microsoft.com/office/mac/drawingml/2011/main" val="1"/>
            </a:ext>
          </a:extLst>
        </p:spPr>
        <p:txBody>
          <a:bodyPr wrap="square" lIns="40815" tIns="40815" rIns="40815" bIns="40815">
            <a:spAutoFit/>
          </a:bodyPr>
          <a:lstStyle/>
          <a:p>
            <a:pPr defTabSz="286984">
              <a:defRPr sz="1800"/>
            </a:pPr>
            <a:r>
              <a:rPr b="1" baseline="30444" dirty="0">
                <a:solidFill>
                  <a:srgbClr val="002060"/>
                </a:solidFill>
                <a:latin typeface="Calibri"/>
                <a:ea typeface="Heiti TC Light"/>
                <a:cs typeface="Calibri"/>
              </a:rPr>
              <a:t>*</a:t>
            </a:r>
            <a:r>
              <a:rPr dirty="0" err="1">
                <a:solidFill>
                  <a:srgbClr val="002060"/>
                </a:solidFill>
                <a:latin typeface="Calibri"/>
                <a:ea typeface="Heiti TC Light"/>
                <a:cs typeface="Calibri"/>
                <a:sym typeface="ＭＳ Ｐ明朝"/>
              </a:rPr>
              <a:t>綠色表示個人推薦的超連鎖</a:t>
            </a:r>
            <a:r>
              <a:rPr baseline="30444" dirty="0" err="1">
                <a:solidFill>
                  <a:srgbClr val="002060"/>
                </a:solidFill>
                <a:latin typeface="Calibri"/>
                <a:ea typeface="Heiti TC Light"/>
                <a:cs typeface="Calibri"/>
                <a:sym typeface="ＭＳ Ｐ明朝"/>
              </a:rPr>
              <a:t>™</a:t>
            </a:r>
            <a:r>
              <a:rPr dirty="0" err="1" smtClean="0">
                <a:solidFill>
                  <a:srgbClr val="002060"/>
                </a:solidFill>
                <a:latin typeface="Calibri"/>
                <a:ea typeface="Heiti TC Light"/>
                <a:cs typeface="Calibri"/>
                <a:sym typeface="ＭＳ Ｐ明朝"/>
              </a:rPr>
              <a:t>店主</a:t>
            </a:r>
            <a:r>
              <a:rPr lang="en-US" b="1" dirty="0">
                <a:solidFill>
                  <a:srgbClr val="042555"/>
                </a:solidFill>
                <a:latin typeface="Calibri"/>
                <a:ea typeface="Heiti TC Light"/>
                <a:cs typeface="Calibri"/>
              </a:rPr>
              <a:t>*Green indicates personally sponsored </a:t>
            </a:r>
            <a:r>
              <a:rPr lang="en-US" b="1" dirty="0" err="1">
                <a:solidFill>
                  <a:srgbClr val="042555"/>
                </a:solidFill>
                <a:latin typeface="Calibri"/>
                <a:ea typeface="Heiti TC Light"/>
                <a:cs typeface="Calibri"/>
              </a:rPr>
              <a:t>UnFranchise</a:t>
            </a:r>
            <a:r>
              <a:rPr lang="en-US" b="1" baseline="30000" dirty="0">
                <a:solidFill>
                  <a:srgbClr val="042555"/>
                </a:solidFill>
                <a:latin typeface="Calibri"/>
                <a:ea typeface="Heiti TC Light"/>
                <a:cs typeface="Calibri"/>
              </a:rPr>
              <a:t>™ </a:t>
            </a:r>
            <a:r>
              <a:rPr lang="en-US" b="1" dirty="0">
                <a:solidFill>
                  <a:srgbClr val="042555"/>
                </a:solidFill>
                <a:latin typeface="Calibri"/>
                <a:ea typeface="Heiti TC Light"/>
                <a:cs typeface="Calibri"/>
              </a:rPr>
              <a:t>Owner</a:t>
            </a:r>
            <a:endParaRPr lang="en-US" b="1" baseline="30000" dirty="0">
              <a:solidFill>
                <a:srgbClr val="042555"/>
              </a:solidFill>
              <a:latin typeface="Calibri"/>
              <a:ea typeface="Heiti TC Light"/>
              <a:cs typeface="Calibri"/>
            </a:endParaRPr>
          </a:p>
          <a:p>
            <a:pPr defTabSz="286984">
              <a:defRPr sz="1800"/>
            </a:pPr>
            <a:r>
              <a:rPr dirty="0" smtClean="0">
                <a:solidFill>
                  <a:srgbClr val="002060"/>
                </a:solidFill>
                <a:latin typeface="Calibri"/>
                <a:ea typeface="Heiti TC Light"/>
                <a:cs typeface="Calibri"/>
                <a:sym typeface="ＭＳ Ｐ明朝"/>
              </a:rPr>
              <a:t> </a:t>
            </a:r>
            <a:endParaRPr dirty="0">
              <a:solidFill>
                <a:srgbClr val="002060"/>
              </a:solidFill>
              <a:latin typeface="Calibri"/>
              <a:ea typeface="Heiti TC Light"/>
              <a:cs typeface="Calibri"/>
              <a:sym typeface="ＭＳ Ｐ明朝"/>
            </a:endParaRPr>
          </a:p>
        </p:txBody>
      </p:sp>
      <p:pic>
        <p:nvPicPr>
          <p:cNvPr id="80" name="image235.png" descr="PeopleLeadToPeople2.png"/>
          <p:cNvPicPr/>
          <p:nvPr/>
        </p:nvPicPr>
        <p:blipFill>
          <a:blip r:embed="rId2" cstate="print">
            <a:extLst/>
          </a:blip>
          <a:stretch>
            <a:fillRect/>
          </a:stretch>
        </p:blipFill>
        <p:spPr>
          <a:xfrm>
            <a:off x="4584700" y="1227582"/>
            <a:ext cx="187462" cy="2487168"/>
          </a:xfrm>
          <a:prstGeom prst="rect">
            <a:avLst/>
          </a:prstGeom>
          <a:ln w="12700">
            <a:miter lim="400000"/>
          </a:ln>
        </p:spPr>
      </p:pic>
      <p:pic>
        <p:nvPicPr>
          <p:cNvPr id="81" name="image236.png"/>
          <p:cNvPicPr/>
          <p:nvPr/>
        </p:nvPicPr>
        <p:blipFill>
          <a:blip r:embed="rId3" cstate="print">
            <a:extLst/>
          </a:blip>
          <a:stretch>
            <a:fillRect/>
          </a:stretch>
        </p:blipFill>
        <p:spPr>
          <a:xfrm>
            <a:off x="3451707" y="1047750"/>
            <a:ext cx="2421555" cy="829859"/>
          </a:xfrm>
          <a:prstGeom prst="rect">
            <a:avLst/>
          </a:prstGeom>
          <a:ln w="12700">
            <a:miter lim="400000"/>
          </a:ln>
        </p:spPr>
      </p:pic>
      <p:pic>
        <p:nvPicPr>
          <p:cNvPr id="82" name="image237.png"/>
          <p:cNvPicPr/>
          <p:nvPr/>
        </p:nvPicPr>
        <p:blipFill>
          <a:blip r:embed="rId4" cstate="print">
            <a:extLst/>
          </a:blip>
          <a:stretch>
            <a:fillRect/>
          </a:stretch>
        </p:blipFill>
        <p:spPr>
          <a:xfrm>
            <a:off x="1783694" y="1877609"/>
            <a:ext cx="2011882" cy="672152"/>
          </a:xfrm>
          <a:prstGeom prst="rect">
            <a:avLst/>
          </a:prstGeom>
          <a:ln w="12700">
            <a:miter lim="400000"/>
          </a:ln>
        </p:spPr>
      </p:pic>
      <p:pic>
        <p:nvPicPr>
          <p:cNvPr id="83" name="image238.png"/>
          <p:cNvPicPr/>
          <p:nvPr/>
        </p:nvPicPr>
        <p:blipFill>
          <a:blip r:embed="rId5" cstate="print">
            <a:extLst/>
          </a:blip>
          <a:stretch>
            <a:fillRect/>
          </a:stretch>
        </p:blipFill>
        <p:spPr>
          <a:xfrm>
            <a:off x="5542567" y="1877609"/>
            <a:ext cx="1947867" cy="672152"/>
          </a:xfrm>
          <a:prstGeom prst="rect">
            <a:avLst/>
          </a:prstGeom>
          <a:ln w="12700">
            <a:miter lim="400000"/>
          </a:ln>
        </p:spPr>
      </p:pic>
      <p:pic>
        <p:nvPicPr>
          <p:cNvPr id="84" name="image239.png"/>
          <p:cNvPicPr/>
          <p:nvPr/>
        </p:nvPicPr>
        <p:blipFill>
          <a:blip r:embed="rId6" cstate="print">
            <a:extLst/>
          </a:blip>
          <a:stretch>
            <a:fillRect/>
          </a:stretch>
        </p:blipFill>
        <p:spPr>
          <a:xfrm>
            <a:off x="967604" y="2523819"/>
            <a:ext cx="1207130" cy="562413"/>
          </a:xfrm>
          <a:prstGeom prst="rect">
            <a:avLst/>
          </a:prstGeom>
          <a:ln w="12700">
            <a:miter lim="400000"/>
          </a:ln>
        </p:spPr>
      </p:pic>
      <p:pic>
        <p:nvPicPr>
          <p:cNvPr id="85" name="image240.png"/>
          <p:cNvPicPr/>
          <p:nvPr/>
        </p:nvPicPr>
        <p:blipFill>
          <a:blip r:embed="rId7" cstate="print">
            <a:extLst/>
          </a:blip>
          <a:stretch>
            <a:fillRect/>
          </a:stretch>
        </p:blipFill>
        <p:spPr>
          <a:xfrm>
            <a:off x="7172489" y="2523819"/>
            <a:ext cx="1207130" cy="562413"/>
          </a:xfrm>
          <a:prstGeom prst="rect">
            <a:avLst/>
          </a:prstGeom>
          <a:ln w="12700">
            <a:miter lim="400000"/>
          </a:ln>
        </p:spPr>
      </p:pic>
      <p:pic>
        <p:nvPicPr>
          <p:cNvPr id="86" name="image241.png"/>
          <p:cNvPicPr/>
          <p:nvPr/>
        </p:nvPicPr>
        <p:blipFill>
          <a:blip r:embed="rId8" cstate="print">
            <a:extLst/>
          </a:blip>
          <a:stretch>
            <a:fillRect/>
          </a:stretch>
        </p:blipFill>
        <p:spPr>
          <a:xfrm>
            <a:off x="2993254" y="2523819"/>
            <a:ext cx="1207130" cy="562413"/>
          </a:xfrm>
          <a:prstGeom prst="rect">
            <a:avLst/>
          </a:prstGeom>
          <a:ln w="12700">
            <a:miter lim="400000"/>
          </a:ln>
        </p:spPr>
      </p:pic>
      <p:pic>
        <p:nvPicPr>
          <p:cNvPr id="87" name="image242.png"/>
          <p:cNvPicPr/>
          <p:nvPr/>
        </p:nvPicPr>
        <p:blipFill>
          <a:blip r:embed="rId9" cstate="print">
            <a:extLst/>
          </a:blip>
          <a:stretch>
            <a:fillRect/>
          </a:stretch>
        </p:blipFill>
        <p:spPr>
          <a:xfrm>
            <a:off x="5092989" y="2523819"/>
            <a:ext cx="1207130" cy="562413"/>
          </a:xfrm>
          <a:prstGeom prst="rect">
            <a:avLst/>
          </a:prstGeom>
          <a:ln w="12700">
            <a:miter lim="400000"/>
          </a:ln>
        </p:spPr>
      </p:pic>
      <p:pic>
        <p:nvPicPr>
          <p:cNvPr id="92" name="image247.png"/>
          <p:cNvPicPr/>
          <p:nvPr/>
        </p:nvPicPr>
        <p:blipFill>
          <a:blip r:embed="rId10" cstate="print">
            <a:extLst/>
          </a:blip>
          <a:stretch>
            <a:fillRect/>
          </a:stretch>
        </p:blipFill>
        <p:spPr>
          <a:xfrm>
            <a:off x="173854" y="133350"/>
            <a:ext cx="5083946" cy="549474"/>
          </a:xfrm>
          <a:prstGeom prst="rect">
            <a:avLst/>
          </a:prstGeom>
          <a:ln w="12700">
            <a:miter lim="400000"/>
          </a:ln>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10204" r="3733"/>
          <a:stretch/>
        </p:blipFill>
        <p:spPr>
          <a:xfrm>
            <a:off x="5257800" y="135789"/>
            <a:ext cx="3709237" cy="547035"/>
          </a:xfrm>
          <a:prstGeom prst="rect">
            <a:avLst/>
          </a:prstGeom>
        </p:spPr>
      </p:pic>
      <p:sp>
        <p:nvSpPr>
          <p:cNvPr id="18" name="TextBox 17"/>
          <p:cNvSpPr txBox="1"/>
          <p:nvPr/>
        </p:nvSpPr>
        <p:spPr>
          <a:xfrm>
            <a:off x="2590800" y="748755"/>
            <a:ext cx="2817375" cy="384721"/>
          </a:xfrm>
          <a:prstGeom prst="rect">
            <a:avLst/>
          </a:prstGeom>
          <a:noFill/>
        </p:spPr>
        <p:txBody>
          <a:bodyPr wrap="square" rtlCol="0">
            <a:spAutoFit/>
          </a:bodyPr>
          <a:lstStyle/>
          <a:p>
            <a:pPr defTabSz="914400"/>
            <a:r>
              <a:rPr lang="en-US" sz="1900" b="1" dirty="0" smtClean="0">
                <a:solidFill>
                  <a:srgbClr val="042555"/>
                </a:solidFill>
                <a:latin typeface="Calibri"/>
                <a:ea typeface="Heiti TC Light"/>
                <a:cs typeface="Calibri"/>
              </a:rPr>
              <a:t>People lead to people</a:t>
            </a:r>
            <a:endParaRPr lang="en-US" sz="1900" b="1" dirty="0">
              <a:solidFill>
                <a:srgbClr val="042555"/>
              </a:solidFill>
              <a:latin typeface="Calibri"/>
              <a:ea typeface="Heiti TC Light"/>
              <a:cs typeface="Calibri"/>
            </a:endParaRPr>
          </a:p>
        </p:txBody>
      </p:sp>
      <p:grpSp>
        <p:nvGrpSpPr>
          <p:cNvPr id="2" name="Group 1"/>
          <p:cNvGrpSpPr/>
          <p:nvPr/>
        </p:nvGrpSpPr>
        <p:grpSpPr>
          <a:xfrm>
            <a:off x="152400" y="3755901"/>
            <a:ext cx="2059677" cy="421914"/>
            <a:chOff x="302524" y="3912301"/>
            <a:chExt cx="2059677" cy="421914"/>
          </a:xfrm>
        </p:grpSpPr>
        <p:pic>
          <p:nvPicPr>
            <p:cNvPr id="88" name="image243.png"/>
            <p:cNvPicPr/>
            <p:nvPr/>
          </p:nvPicPr>
          <p:blipFill>
            <a:blip r:embed="rId12" cstate="print">
              <a:extLst/>
            </a:blip>
            <a:stretch>
              <a:fillRect/>
            </a:stretch>
          </p:blipFill>
          <p:spPr>
            <a:xfrm>
              <a:off x="302524" y="3924527"/>
              <a:ext cx="1481170" cy="370918"/>
            </a:xfrm>
            <a:prstGeom prst="rect">
              <a:avLst/>
            </a:prstGeom>
            <a:ln w="12700">
              <a:miter lim="400000"/>
            </a:ln>
          </p:spPr>
        </p:pic>
        <p:pic>
          <p:nvPicPr>
            <p:cNvPr id="20" name="Picture 19" descr="New_1Apply.png"/>
            <p:cNvPicPr>
              <a:picLocks noChangeAspect="1"/>
            </p:cNvPicPr>
            <p:nvPr/>
          </p:nvPicPr>
          <p:blipFill rotWithShape="1">
            <a:blip r:embed="rId13" cstate="print">
              <a:extLst>
                <a:ext uri="{28A0092B-C50C-407E-A947-70E740481C1C}">
                  <a14:useLocalDpi xmlns:a14="http://schemas.microsoft.com/office/drawing/2010/main" val="0"/>
                </a:ext>
              </a:extLst>
            </a:blip>
            <a:srcRect l="26885" r="26830"/>
            <a:stretch/>
          </p:blipFill>
          <p:spPr>
            <a:xfrm>
              <a:off x="1783695" y="3912301"/>
              <a:ext cx="578506" cy="421914"/>
            </a:xfrm>
            <a:prstGeom prst="rect">
              <a:avLst/>
            </a:prstGeom>
          </p:spPr>
        </p:pic>
      </p:grpSp>
      <p:grpSp>
        <p:nvGrpSpPr>
          <p:cNvPr id="3" name="Group 2"/>
          <p:cNvGrpSpPr/>
          <p:nvPr/>
        </p:nvGrpSpPr>
        <p:grpSpPr>
          <a:xfrm>
            <a:off x="2362200" y="3729357"/>
            <a:ext cx="2123117" cy="448458"/>
            <a:chOff x="2555314" y="3885757"/>
            <a:chExt cx="2123117" cy="448458"/>
          </a:xfrm>
        </p:grpSpPr>
        <p:pic>
          <p:nvPicPr>
            <p:cNvPr id="89" name="image244.png"/>
            <p:cNvPicPr/>
            <p:nvPr/>
          </p:nvPicPr>
          <p:blipFill>
            <a:blip r:embed="rId14" cstate="print">
              <a:extLst/>
            </a:blip>
            <a:stretch>
              <a:fillRect/>
            </a:stretch>
          </p:blipFill>
          <p:spPr>
            <a:xfrm>
              <a:off x="2555314" y="3924527"/>
              <a:ext cx="1444173" cy="370918"/>
            </a:xfrm>
            <a:prstGeom prst="rect">
              <a:avLst/>
            </a:prstGeom>
            <a:ln w="12700">
              <a:miter lim="400000"/>
            </a:ln>
          </p:spPr>
        </p:pic>
        <p:pic>
          <p:nvPicPr>
            <p:cNvPr id="21" name="Picture 20"/>
            <p:cNvPicPr>
              <a:picLocks noChangeAspect="1"/>
            </p:cNvPicPr>
            <p:nvPr/>
          </p:nvPicPr>
          <p:blipFill rotWithShape="1">
            <a:blip r:embed="rId15" cstate="print">
              <a:extLst>
                <a:ext uri="{28A0092B-C50C-407E-A947-70E740481C1C}">
                  <a14:useLocalDpi xmlns:a14="http://schemas.microsoft.com/office/drawing/2010/main" val="0"/>
                </a:ext>
              </a:extLst>
            </a:blip>
            <a:srcRect l="24115" r="19529"/>
            <a:stretch/>
          </p:blipFill>
          <p:spPr>
            <a:xfrm>
              <a:off x="3929754" y="3885757"/>
              <a:ext cx="748677" cy="448458"/>
            </a:xfrm>
            <a:prstGeom prst="rect">
              <a:avLst/>
            </a:prstGeom>
          </p:spPr>
        </p:pic>
      </p:grpSp>
      <p:grpSp>
        <p:nvGrpSpPr>
          <p:cNvPr id="4" name="Group 3"/>
          <p:cNvGrpSpPr/>
          <p:nvPr/>
        </p:nvGrpSpPr>
        <p:grpSpPr>
          <a:xfrm>
            <a:off x="4648200" y="3719492"/>
            <a:ext cx="2047081" cy="448458"/>
            <a:chOff x="4871000" y="3865501"/>
            <a:chExt cx="2047081" cy="448458"/>
          </a:xfrm>
        </p:grpSpPr>
        <p:pic>
          <p:nvPicPr>
            <p:cNvPr id="90" name="image245.png"/>
            <p:cNvPicPr/>
            <p:nvPr/>
          </p:nvPicPr>
          <p:blipFill>
            <a:blip r:embed="rId16" cstate="print">
              <a:extLst/>
            </a:blip>
            <a:stretch>
              <a:fillRect/>
            </a:stretch>
          </p:blipFill>
          <p:spPr>
            <a:xfrm>
              <a:off x="4871000" y="3893575"/>
              <a:ext cx="1343134" cy="373522"/>
            </a:xfrm>
            <a:prstGeom prst="rect">
              <a:avLst/>
            </a:prstGeom>
            <a:ln w="12700">
              <a:miter lim="400000"/>
            </a:ln>
          </p:spPr>
        </p:pic>
        <p:pic>
          <p:nvPicPr>
            <p:cNvPr id="22" name="Picture 21"/>
            <p:cNvPicPr>
              <a:picLocks noChangeAspect="1"/>
            </p:cNvPicPr>
            <p:nvPr/>
          </p:nvPicPr>
          <p:blipFill rotWithShape="1">
            <a:blip r:embed="rId17" cstate="print">
              <a:extLst>
                <a:ext uri="{28A0092B-C50C-407E-A947-70E740481C1C}">
                  <a14:useLocalDpi xmlns:a14="http://schemas.microsoft.com/office/drawing/2010/main" val="0"/>
                </a:ext>
              </a:extLst>
            </a:blip>
            <a:srcRect l="28587" r="17278"/>
            <a:stretch/>
          </p:blipFill>
          <p:spPr>
            <a:xfrm>
              <a:off x="6198894" y="3865501"/>
              <a:ext cx="719187" cy="448458"/>
            </a:xfrm>
            <a:prstGeom prst="rect">
              <a:avLst/>
            </a:prstGeom>
          </p:spPr>
        </p:pic>
      </p:grpSp>
      <p:grpSp>
        <p:nvGrpSpPr>
          <p:cNvPr id="5" name="Group 4"/>
          <p:cNvGrpSpPr/>
          <p:nvPr/>
        </p:nvGrpSpPr>
        <p:grpSpPr>
          <a:xfrm>
            <a:off x="6782400" y="3714750"/>
            <a:ext cx="2248538" cy="439153"/>
            <a:chOff x="6782400" y="3871150"/>
            <a:chExt cx="2248538" cy="439153"/>
          </a:xfrm>
        </p:grpSpPr>
        <p:pic>
          <p:nvPicPr>
            <p:cNvPr id="91" name="image246.png"/>
            <p:cNvPicPr/>
            <p:nvPr/>
          </p:nvPicPr>
          <p:blipFill>
            <a:blip r:embed="rId18" cstate="print">
              <a:extLst/>
            </a:blip>
            <a:stretch>
              <a:fillRect/>
            </a:stretch>
          </p:blipFill>
          <p:spPr>
            <a:xfrm>
              <a:off x="6782400" y="3910089"/>
              <a:ext cx="1416068" cy="370918"/>
            </a:xfrm>
            <a:prstGeom prst="rect">
              <a:avLst/>
            </a:prstGeom>
            <a:ln w="12700">
              <a:miter lim="400000"/>
            </a:ln>
          </p:spPr>
        </p:pic>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l="25537" r="9224"/>
            <a:stretch/>
          </p:blipFill>
          <p:spPr>
            <a:xfrm>
              <a:off x="8164246" y="3871150"/>
              <a:ext cx="866692" cy="439153"/>
            </a:xfrm>
            <a:prstGeom prst="rect">
              <a:avLst/>
            </a:prstGeom>
          </p:spPr>
        </p:pic>
      </p:grpSp>
    </p:spTree>
    <p:extLst>
      <p:ext uri="{BB962C8B-B14F-4D97-AF65-F5344CB8AC3E}">
        <p14:creationId xmlns:p14="http://schemas.microsoft.com/office/powerpoint/2010/main" val="122117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80"/>
                                        </p:tgtEl>
                                        <p:attrNameLst>
                                          <p:attrName>style.visibility</p:attrName>
                                        </p:attrNameLst>
                                      </p:cBhvr>
                                      <p:to>
                                        <p:strVal val="visible"/>
                                      </p:to>
                                    </p:set>
                                    <p:animEffect transition="in" filter="wipe(up)">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p:tmAbs val="0"/>
                                  </p:iterate>
                                  <p:childTnLst>
                                    <p:set>
                                      <p:cBhvr>
                                        <p:cTn id="14" fill="hold"/>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p:tmAbs val="0"/>
                                  </p:iterate>
                                  <p:childTnLst>
                                    <p:set>
                                      <p:cBhvr>
                                        <p:cTn id="18" fill="hold"/>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p:tmAbs val="0"/>
                                  </p:iterate>
                                  <p:childTnLst>
                                    <p:set>
                                      <p:cBhvr>
                                        <p:cTn id="22" fill="hold"/>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p:tmAbs val="0"/>
                                  </p:iterate>
                                  <p:childTnLst>
                                    <p:set>
                                      <p:cBhvr>
                                        <p:cTn id="27" fill="hold"/>
                                        <p:tgtEl>
                                          <p:spTgt spid="84"/>
                                        </p:tgtEl>
                                        <p:attrNameLst>
                                          <p:attrName>style.visibility</p:attrName>
                                        </p:attrNameLst>
                                      </p:cBhvr>
                                      <p:to>
                                        <p:strVal val="visible"/>
                                      </p:to>
                                    </p:set>
                                    <p:animEffect transition="in" filter="fade">
                                      <p:cBhvr>
                                        <p:cTn id="28" dur="500"/>
                                        <p:tgtEl>
                                          <p:spTgt spid="84"/>
                                        </p:tgtEl>
                                      </p:cBhvr>
                                    </p:animEffect>
                                  </p:childTnLst>
                                </p:cTn>
                              </p:par>
                            </p:childTnLst>
                          </p:cTn>
                        </p:par>
                        <p:par>
                          <p:cTn id="29" fill="hold">
                            <p:stCondLst>
                              <p:cond delay="500"/>
                            </p:stCondLst>
                            <p:childTnLst>
                              <p:par>
                                <p:cTn id="30" presetID="10" presetClass="entr" presetSubtype="0" fill="hold" grpId="0" nodeType="afterEffect">
                                  <p:stCondLst>
                                    <p:cond delay="0"/>
                                  </p:stCondLst>
                                  <p:iterate>
                                    <p:tmAbs val="0"/>
                                  </p:iterate>
                                  <p:childTnLst>
                                    <p:set>
                                      <p:cBhvr>
                                        <p:cTn id="31" fill="hold"/>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par>
                          <p:cTn id="33" fill="hold">
                            <p:stCondLst>
                              <p:cond delay="1000"/>
                            </p:stCondLst>
                            <p:childTnLst>
                              <p:par>
                                <p:cTn id="34" presetID="10" presetClass="entr" presetSubtype="0" fill="hold" grpId="0" nodeType="afterEffect">
                                  <p:stCondLst>
                                    <p:cond delay="0"/>
                                  </p:stCondLst>
                                  <p:iterate>
                                    <p:tmAbs val="0"/>
                                  </p:iterate>
                                  <p:childTnLst>
                                    <p:set>
                                      <p:cBhvr>
                                        <p:cTn id="35" fill="hold"/>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1500"/>
                            </p:stCondLst>
                            <p:childTnLst>
                              <p:par>
                                <p:cTn id="38" presetID="10" presetClass="entr" presetSubtype="0" fill="hold" grpId="0" nodeType="afterEffect">
                                  <p:stCondLst>
                                    <p:cond delay="0"/>
                                  </p:stCondLst>
                                  <p:iterate>
                                    <p:tmAbs val="0"/>
                                  </p:iterate>
                                  <p:childTnLst>
                                    <p:set>
                                      <p:cBhvr>
                                        <p:cTn id="39" fill="hold"/>
                                        <p:tgtEl>
                                          <p:spTgt spid="87"/>
                                        </p:tgtEl>
                                        <p:attrNameLst>
                                          <p:attrName>style.visibility</p:attrName>
                                        </p:attrNameLst>
                                      </p:cBhvr>
                                      <p:to>
                                        <p:strVal val="visible"/>
                                      </p:to>
                                    </p:set>
                                    <p:animEffect transition="in" filter="fade">
                                      <p:cBhvr>
                                        <p:cTn id="4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advAuto="0"/>
      <p:bldP spid="80" grpId="0" animBg="1" advAuto="0"/>
      <p:bldP spid="81" grpId="0" animBg="1" advAuto="0"/>
      <p:bldP spid="82" grpId="0" animBg="1" advAuto="0"/>
      <p:bldP spid="83" grpId="0" animBg="1" advAuto="0"/>
      <p:bldP spid="84" grpId="0" animBg="1" advAuto="0"/>
      <p:bldP spid="85" grpId="0" animBg="1" advAuto="0"/>
      <p:bldP spid="86" grpId="0" animBg="1" advAuto="0"/>
      <p:bldP spid="8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2209798" y="1037977"/>
            <a:ext cx="4586481" cy="2034167"/>
          </a:xfrm>
          <a:prstGeom prst="rect">
            <a:avLst/>
          </a:prstGeom>
          <a:ln w="12700">
            <a:miter lim="400000"/>
          </a:ln>
          <a:extLst>
            <a:ext uri="{C572A759-6A51-4108-AA02-DFA0A04FC94B}">
              <ma14:wrappingTextBoxFlag xmlns="" xmlns:ma14="http://schemas.microsoft.com/office/mac/drawingml/2011/main" val="1"/>
            </a:ext>
          </a:extLst>
        </p:spPr>
        <p:txBody>
          <a:bodyPr wrap="square" lIns="31887" tIns="31887" rIns="31887" bIns="31887" anchor="ctr">
            <a:spAutoFit/>
          </a:bodyPr>
          <a:lstStyle/>
          <a:p>
            <a:pPr algn="ctr" defTabSz="914400">
              <a:defRPr sz="1800"/>
            </a:pPr>
            <a:r>
              <a:rPr sz="3600" dirty="0" err="1">
                <a:solidFill>
                  <a:srgbClr val="0099CC"/>
                </a:solidFill>
                <a:latin typeface="Calibri"/>
                <a:ea typeface="Heiti TC Light"/>
                <a:cs typeface="Calibri"/>
              </a:rPr>
              <a:t>結論</a:t>
            </a:r>
            <a:r>
              <a:rPr sz="3600" dirty="0">
                <a:solidFill>
                  <a:srgbClr val="0099CC"/>
                </a:solidFill>
                <a:latin typeface="Calibri"/>
                <a:ea typeface="Heiti TC Light"/>
                <a:cs typeface="Calibri"/>
              </a:rPr>
              <a:t>：</a:t>
            </a:r>
          </a:p>
          <a:p>
            <a:pPr algn="ctr" defTabSz="914400">
              <a:defRPr sz="1800"/>
            </a:pPr>
            <a:r>
              <a:rPr sz="3600" dirty="0">
                <a:solidFill>
                  <a:srgbClr val="002060"/>
                </a:solidFill>
                <a:latin typeface="Calibri"/>
                <a:ea typeface="Heiti TC Light"/>
                <a:cs typeface="Calibri"/>
              </a:rPr>
              <a:t>在  ?  </a:t>
            </a:r>
            <a:r>
              <a:rPr sz="3600" dirty="0" err="1" smtClean="0">
                <a:solidFill>
                  <a:srgbClr val="002060"/>
                </a:solidFill>
                <a:latin typeface="Calibri"/>
                <a:ea typeface="Heiti TC Light"/>
                <a:cs typeface="Calibri"/>
              </a:rPr>
              <a:t>個月內Get</a:t>
            </a:r>
            <a:r>
              <a:rPr sz="3600" dirty="0" smtClean="0">
                <a:solidFill>
                  <a:srgbClr val="002060"/>
                </a:solidFill>
                <a:latin typeface="Calibri"/>
                <a:ea typeface="Heiti TC Light"/>
                <a:cs typeface="Calibri"/>
              </a:rPr>
              <a:t> 2</a:t>
            </a:r>
            <a:endParaRPr lang="en-US" sz="3600" dirty="0" smtClean="0">
              <a:solidFill>
                <a:srgbClr val="002060"/>
              </a:solidFill>
              <a:latin typeface="Calibri"/>
              <a:ea typeface="Heiti TC Light"/>
              <a:cs typeface="Calibri"/>
            </a:endParaRPr>
          </a:p>
          <a:p>
            <a:pPr algn="ctr" defTabSz="914400">
              <a:defRPr sz="1800"/>
            </a:pPr>
            <a:r>
              <a:rPr lang="en-US" sz="2800" dirty="0" smtClean="0">
                <a:solidFill>
                  <a:srgbClr val="0099CC"/>
                </a:solidFill>
                <a:latin typeface="Calibri"/>
                <a:ea typeface="Heiti TC Light"/>
                <a:cs typeface="Calibri"/>
              </a:rPr>
              <a:t>Conclusion:</a:t>
            </a:r>
          </a:p>
          <a:p>
            <a:pPr algn="ctr" defTabSz="914400">
              <a:defRPr sz="1800"/>
            </a:pPr>
            <a:r>
              <a:rPr lang="en-US" sz="2800" dirty="0" smtClean="0">
                <a:solidFill>
                  <a:srgbClr val="002060"/>
                </a:solidFill>
                <a:latin typeface="Calibri"/>
                <a:ea typeface="Heiti TC Light"/>
                <a:cs typeface="Calibri"/>
              </a:rPr>
              <a:t>Get 2 within ? months</a:t>
            </a:r>
            <a:endParaRPr sz="2800" dirty="0">
              <a:solidFill>
                <a:srgbClr val="002060"/>
              </a:solidFill>
              <a:latin typeface="Calibri"/>
              <a:ea typeface="Heiti TC Light"/>
              <a:cs typeface="Calibri"/>
            </a:endParaRPr>
          </a:p>
        </p:txBody>
      </p:sp>
    </p:spTree>
    <p:extLst>
      <p:ext uri="{BB962C8B-B14F-4D97-AF65-F5344CB8AC3E}">
        <p14:creationId xmlns:p14="http://schemas.microsoft.com/office/powerpoint/2010/main" val="136333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859</TotalTime>
  <Words>474</Words>
  <Application>Microsoft Office PowerPoint</Application>
  <PresentationFormat>On-screen Show (16:9)</PresentationFormat>
  <Paragraphs>95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目標設定 Goal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shaews</dc:creator>
  <cp:lastModifiedBy>Monie Chan</cp:lastModifiedBy>
  <cp:revision>60</cp:revision>
  <dcterms:created xsi:type="dcterms:W3CDTF">2015-08-31T12:01:52Z</dcterms:created>
  <dcterms:modified xsi:type="dcterms:W3CDTF">2015-09-16T07:54:28Z</dcterms:modified>
</cp:coreProperties>
</file>